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sldIdLst>
    <p:sldId id="257" r:id="rId2"/>
    <p:sldId id="258" r:id="rId3"/>
    <p:sldId id="261" r:id="rId4"/>
    <p:sldId id="267" r:id="rId5"/>
    <p:sldId id="268" r:id="rId6"/>
    <p:sldId id="269" r:id="rId7"/>
    <p:sldId id="265" r:id="rId8"/>
    <p:sldId id="27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030084A-101C-4C27-B8E9-5FC5CF73A6BD}">
          <p14:sldIdLst>
            <p14:sldId id="257"/>
            <p14:sldId id="258"/>
            <p14:sldId id="261"/>
            <p14:sldId id="267"/>
            <p14:sldId id="268"/>
            <p14:sldId id="269"/>
            <p14:sldId id="265"/>
            <p14:sldId id="270"/>
          </p14:sldIdLst>
        </p14:section>
        <p14:section name="Template Description" id="{80310DEC-1E74-4508-A65E-F577665C665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3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>
          <a:blip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6" descr="ppt示范_画板 1 副本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0"/>
            <a:ext cx="12404725" cy="7073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8727"/>
            <a:ext cx="9144000" cy="1571235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9130" indent="0" algn="ctr">
              <a:buNone/>
              <a:defRPr sz="1600"/>
            </a:lvl8pPr>
            <a:lvl9pPr marL="365633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FD7B-9B53-1941-B29E-43392295018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15859"/>
            <a:ext cx="2743200" cy="205618"/>
          </a:xfrm>
        </p:spPr>
        <p:txBody>
          <a:bodyPr/>
          <a:lstStyle/>
          <a:p>
            <a:fld id="{0B246560-1F8F-4947-AE87-6EB2A80E6D5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15859"/>
            <a:ext cx="4114800" cy="205618"/>
          </a:xfrm>
        </p:spPr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15859"/>
            <a:ext cx="2743200" cy="205618"/>
          </a:xfrm>
        </p:spPr>
        <p:txBody>
          <a:bodyPr/>
          <a:lstStyle/>
          <a:p>
            <a:fld id="{A16564B4-1CED-4CD8-A8BE-01AE42E3507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B710D99-8B57-4A90-9219-F73EEE91C037}"/>
              </a:ext>
            </a:extLst>
          </p:cNvPr>
          <p:cNvCxnSpPr/>
          <p:nvPr userDrawn="1"/>
        </p:nvCxnSpPr>
        <p:spPr>
          <a:xfrm>
            <a:off x="478395" y="593452"/>
            <a:ext cx="11069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D76D25B-EF96-4AA1-89E8-8BDAE97ADD8B}"/>
              </a:ext>
            </a:extLst>
          </p:cNvPr>
          <p:cNvCxnSpPr/>
          <p:nvPr userDrawn="1"/>
        </p:nvCxnSpPr>
        <p:spPr>
          <a:xfrm>
            <a:off x="478395" y="6473468"/>
            <a:ext cx="11069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73BAD75D-E88F-464A-ABA4-520359948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544"/>
            <a:ext cx="10515600" cy="4772884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B360C9-2157-C850-E034-49C233B51E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818" y="64631"/>
            <a:ext cx="666764" cy="507626"/>
          </a:xfrm>
          <a:prstGeom prst="rect">
            <a:avLst/>
          </a:prstGeom>
        </p:spPr>
      </p:pic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D967-BBBE-264A-9815-75B4B1C9974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38200" y="2493732"/>
            <a:ext cx="10515600" cy="1523632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advClick="0"/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413195"/>
            <a:ext cx="10515600" cy="49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04079"/>
            <a:ext cx="10515600" cy="4772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A6276E4F-1B6F-974D-853F-5F8BAC16586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/>
  <p:txStyles>
    <p:titleStyle>
      <a:lvl1pPr indent="0" algn="l" defTabSz="913765" rtl="0" eaLnBrk="1" latinLnBrk="0" hangingPunct="1">
        <a:lnSpc>
          <a:spcPct val="90000"/>
        </a:lnSpc>
        <a:spcBef>
          <a:spcPct val="0"/>
        </a:spcBef>
        <a:buFont typeface="Arial" panose="02080604020202020204" pitchFamily="34" charset="0"/>
        <a:buNone/>
        <a:defRPr sz="2400" b="1" kern="1200">
          <a:solidFill>
            <a:schemeClr val="tx1"/>
          </a:solidFill>
          <a:latin typeface="微软雅黑" charset="0"/>
          <a:ea typeface="微软雅黑" charset="0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100000"/>
        </a:lnSpc>
        <a:spcBef>
          <a:spcPts val="1000"/>
        </a:spcBef>
        <a:buClr>
          <a:srgbClr val="1F8066"/>
        </a:buClr>
        <a:buFont typeface="Arial" panose="02080604020202020204" pitchFamily="34" charset="0"/>
        <a:buChar char="•"/>
        <a:defRPr sz="2800" b="1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1pPr>
      <a:lvl2pPr marL="685800" indent="-228600" algn="l" defTabSz="913765" rtl="0" eaLnBrk="1" latinLnBrk="0" hangingPunct="1">
        <a:lnSpc>
          <a:spcPct val="100000"/>
        </a:lnSpc>
        <a:spcBef>
          <a:spcPts val="500"/>
        </a:spcBef>
        <a:buClr>
          <a:srgbClr val="1F8066"/>
        </a:buClr>
        <a:buFont typeface="Arial" panose="02080604020202020204" pitchFamily="34" charset="0"/>
        <a:buChar char="•"/>
        <a:defRPr sz="2400" b="1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2pPr>
      <a:lvl3pPr marL="1142365" indent="-228600" algn="l" defTabSz="913765" rtl="0" eaLnBrk="1" latinLnBrk="0" hangingPunct="1">
        <a:lnSpc>
          <a:spcPct val="100000"/>
        </a:lnSpc>
        <a:spcBef>
          <a:spcPts val="500"/>
        </a:spcBef>
        <a:buClr>
          <a:srgbClr val="1F8066"/>
        </a:buClr>
        <a:buFont typeface="Arial" panose="02080604020202020204" pitchFamily="34" charset="0"/>
        <a:buChar char="•"/>
        <a:defRPr sz="2000" b="1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3pPr>
      <a:lvl4pPr marL="1599565" indent="-228600" algn="l" defTabSz="913765" rtl="0" eaLnBrk="1" latinLnBrk="0" hangingPunct="1">
        <a:lnSpc>
          <a:spcPct val="100000"/>
        </a:lnSpc>
        <a:spcBef>
          <a:spcPts val="500"/>
        </a:spcBef>
        <a:buClr>
          <a:srgbClr val="1F8066"/>
        </a:buClr>
        <a:buFont typeface="Arial" panose="02080604020202020204" pitchFamily="34" charset="0"/>
        <a:buChar char="•"/>
        <a:defRPr sz="1800" b="1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4pPr>
      <a:lvl5pPr marL="2056765" indent="-228600" algn="l" defTabSz="913765" rtl="0" eaLnBrk="1" latinLnBrk="0" hangingPunct="1">
        <a:lnSpc>
          <a:spcPct val="100000"/>
        </a:lnSpc>
        <a:spcBef>
          <a:spcPts val="500"/>
        </a:spcBef>
        <a:buClr>
          <a:srgbClr val="1F8066"/>
        </a:buClr>
        <a:buFont typeface="Arial" panose="02080604020202020204" pitchFamily="34" charset="0"/>
        <a:buChar char="•"/>
        <a:defRPr sz="1800" b="1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9A94D8-97DB-4815-A9B8-CADF1AA3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6560-1F8F-4947-AE87-6EB2A80E6D5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EF2E97-7878-47EE-83DF-61CEE436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2E8CB8D-3029-4278-91C9-9FFC841329DF}"/>
              </a:ext>
            </a:extLst>
          </p:cNvPr>
          <p:cNvSpPr txBox="1">
            <a:spLocks/>
          </p:cNvSpPr>
          <p:nvPr/>
        </p:nvSpPr>
        <p:spPr>
          <a:xfrm>
            <a:off x="838200" y="707368"/>
            <a:ext cx="10515600" cy="494609"/>
          </a:xfrm>
          <a:prstGeom prst="rect">
            <a:avLst/>
          </a:prstGeom>
        </p:spPr>
        <p:txBody>
          <a:bodyPr>
            <a:noAutofit/>
          </a:bodyPr>
          <a:lstStyle>
            <a:lvl1pPr indent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8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j-cs"/>
              </a:defRPr>
            </a:lvl1pPr>
          </a:lstStyle>
          <a:p>
            <a:r>
              <a:rPr lang="en-US" altLang="zh-CN" dirty="0"/>
              <a:t>iSLA-2025-0038-R00-mmW.pptx</a:t>
            </a:r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40BD0ED1-D460-4F51-A308-63CAFD62F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21304"/>
              </p:ext>
            </p:extLst>
          </p:nvPr>
        </p:nvGraphicFramePr>
        <p:xfrm>
          <a:off x="2032000" y="4297258"/>
          <a:ext cx="8127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38460972"/>
                    </a:ext>
                  </a:extLst>
                </a:gridCol>
                <a:gridCol w="2418003">
                  <a:extLst>
                    <a:ext uri="{9D8B030D-6E8A-4147-A177-3AD203B41FA5}">
                      <a16:colId xmlns:a16="http://schemas.microsoft.com/office/drawing/2014/main" val="1147359251"/>
                    </a:ext>
                  </a:extLst>
                </a:gridCol>
                <a:gridCol w="3000663">
                  <a:extLst>
                    <a:ext uri="{9D8B030D-6E8A-4147-A177-3AD203B41FA5}">
                      <a16:colId xmlns:a16="http://schemas.microsoft.com/office/drawing/2014/main" val="2345418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Affiliation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Contact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Email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7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iSLA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Shen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academic@sparklink.org.cn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5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107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16477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66708899-523C-443E-9673-3D2A7E009D24}"/>
              </a:ext>
            </a:extLst>
          </p:cNvPr>
          <p:cNvSpPr txBox="1"/>
          <p:nvPr/>
        </p:nvSpPr>
        <p:spPr>
          <a:xfrm>
            <a:off x="2089149" y="1319552"/>
            <a:ext cx="8013699" cy="13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8066"/>
              </a:buClr>
              <a:buSzTx/>
              <a:buFont typeface="Arial" panose="0208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WI</a:t>
            </a:r>
            <a:r>
              <a:rPr lang="en-US" altLang="zh-CN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:</a:t>
            </a:r>
            <a:r>
              <a:rPr lang="zh-CN" altLang="en-US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800" b="1" dirty="0" err="1">
                <a:solidFill>
                  <a:prstClr val="black"/>
                </a:solidFill>
                <a:latin typeface="微软雅黑" charset="0"/>
                <a:ea typeface="微软雅黑" charset="0"/>
              </a:rPr>
              <a:t>mmW</a:t>
            </a:r>
            <a:r>
              <a:rPr lang="zh-CN" altLang="en-US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Plenary</a:t>
            </a:r>
            <a:r>
              <a:rPr lang="zh-CN" altLang="en-US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M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eeting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 05</a:t>
            </a: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8066"/>
              </a:buClr>
              <a:buSzTx/>
              <a:buFont typeface="Arial" panose="0208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iSLA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event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and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6th</a:t>
            </a:r>
            <a:r>
              <a:rPr lang="zh-CN" altLang="en-US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meeting</a:t>
            </a:r>
            <a:r>
              <a:rPr lang="zh-CN" altLang="en-US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charset="0"/>
                <a:ea typeface="微软雅黑" charset="0"/>
              </a:rPr>
              <a:t>information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2626DC-0D23-498F-BF0C-83D27C76EAEB}"/>
              </a:ext>
            </a:extLst>
          </p:cNvPr>
          <p:cNvSpPr txBox="1"/>
          <p:nvPr/>
        </p:nvSpPr>
        <p:spPr>
          <a:xfrm>
            <a:off x="2089149" y="3371651"/>
            <a:ext cx="801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8066"/>
              </a:buClr>
              <a:buSzTx/>
              <a:buFont typeface="Arial" panose="0208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Date: 2025-Feb-13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559C6A-DB0D-4220-BB44-715E72D59B12}"/>
              </a:ext>
            </a:extLst>
          </p:cNvPr>
          <p:cNvSpPr txBox="1"/>
          <p:nvPr/>
        </p:nvSpPr>
        <p:spPr>
          <a:xfrm>
            <a:off x="1105022" y="3740983"/>
            <a:ext cx="2476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dirty="0"/>
              <a:t>Source: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AF3500-F0BF-4721-B495-11F96AEFB590}"/>
              </a:ext>
            </a:extLst>
          </p:cNvPr>
          <p:cNvSpPr txBox="1"/>
          <p:nvPr/>
        </p:nvSpPr>
        <p:spPr>
          <a:xfrm>
            <a:off x="3047046" y="2781569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/>
              <a:t>For approval                  For discussion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      </a:t>
            </a:r>
            <a:r>
              <a:rPr lang="en-GB" altLang="zh-CN" dirty="0"/>
              <a:t>For information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436190-C09C-4106-BCD7-39E06B7866F8}"/>
              </a:ext>
            </a:extLst>
          </p:cNvPr>
          <p:cNvSpPr txBox="1"/>
          <p:nvPr/>
        </p:nvSpPr>
        <p:spPr>
          <a:xfrm>
            <a:off x="2481527" y="2678898"/>
            <a:ext cx="50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Wingdings 2" panose="05020102010507070707" pitchFamily="18" charset="2"/>
              </a:rPr>
              <a:t>R</a:t>
            </a:r>
            <a:endParaRPr lang="zh-CN" altLang="en-US" sz="3200" dirty="0">
              <a:latin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158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1CDC49-6892-4FB5-A7B3-B998316B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6560-1F8F-4947-AE87-6EB2A80E6D5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D70EB5-2922-4A6F-AD6F-77BC64B2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5F1D83-D1D1-4786-AB87-4BE5BFC3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000"/>
              </a:spcBef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j-cs"/>
              </a:rPr>
              <a:t>Copyright Notification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  <a:p>
            <a:pPr marL="228600" marR="0" lvl="0" indent="-22860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8066"/>
              </a:buClr>
              <a:buSzTx/>
              <a:buFont typeface="Arial" panose="02080604020202020204" pitchFamily="34" charset="0"/>
              <a:buChar char="•"/>
              <a:tabLst/>
              <a:defRPr/>
            </a:pPr>
            <a:endParaRPr lang="en-US" altLang="zh-CN" sz="1800" dirty="0">
              <a:solidFill>
                <a:prstClr val="black"/>
              </a:solidFill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8066"/>
              </a:buClr>
              <a:buSz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By no means of any part of this document can be reproduced or used without prior written permission of International SparkLink Alliance. Copyright © 2020-2025 The International SparkLink Short-range Communications Alliance. All Rights Reserved.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C4482B8-4193-41E3-BBFC-DD6BA150F011}"/>
              </a:ext>
            </a:extLst>
          </p:cNvPr>
          <p:cNvSpPr txBox="1">
            <a:spLocks/>
          </p:cNvSpPr>
          <p:nvPr/>
        </p:nvSpPr>
        <p:spPr>
          <a:xfrm>
            <a:off x="6858000" y="234950"/>
            <a:ext cx="4699000" cy="317500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8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j-cs"/>
              </a:defRPr>
            </a:lvl1pPr>
          </a:lstStyle>
          <a:p>
            <a:pPr algn="r"/>
            <a:r>
              <a:rPr lang="en-US" altLang="zh-CN" sz="1400" b="0" dirty="0"/>
              <a:t>iSLA-2025-0038-R00-mmW</a:t>
            </a:r>
          </a:p>
        </p:txBody>
      </p:sp>
    </p:spTree>
    <p:extLst>
      <p:ext uri="{BB962C8B-B14F-4D97-AF65-F5344CB8AC3E}">
        <p14:creationId xmlns:p14="http://schemas.microsoft.com/office/powerpoint/2010/main" val="299826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B7261-EF69-282A-8F89-4FCFD6C77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81513D-CBCF-1ACA-441C-B90DA595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6560-1F8F-4947-AE87-6EB2A80E6D5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851A47-E26C-57C9-5A96-52990EA8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A29CCAD-E1AE-5BD9-88BC-6A5566CFDAEE}"/>
              </a:ext>
            </a:extLst>
          </p:cNvPr>
          <p:cNvSpPr txBox="1">
            <a:spLocks/>
          </p:cNvSpPr>
          <p:nvPr/>
        </p:nvSpPr>
        <p:spPr>
          <a:xfrm>
            <a:off x="6858000" y="234950"/>
            <a:ext cx="4699000" cy="317500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8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j-cs"/>
              </a:defRPr>
            </a:lvl1pPr>
          </a:lstStyle>
          <a:p>
            <a:pPr algn="r"/>
            <a:r>
              <a:rPr lang="en-US" altLang="zh-CN" sz="1400" b="0" dirty="0"/>
              <a:t>iSLA-2025-0038-R00-mmW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1CAC17C-31F4-5148-A235-2D2BDE3D7657}"/>
              </a:ext>
            </a:extLst>
          </p:cNvPr>
          <p:cNvSpPr/>
          <p:nvPr/>
        </p:nvSpPr>
        <p:spPr>
          <a:xfrm>
            <a:off x="688534" y="2738280"/>
            <a:ext cx="4554707" cy="3568964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noAutofit/>
          </a:bodyPr>
          <a:lstStyle/>
          <a:p>
            <a:pPr defTabSz="1219078" font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Theme</a:t>
            </a:r>
            <a:r>
              <a:rPr lang="zh-CN" altLang="en-US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SparkLink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—Connect the Intelligent World</a:t>
            </a:r>
          </a:p>
          <a:p>
            <a:pPr defTabSz="1219078" font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Organizer</a:t>
            </a:r>
            <a:r>
              <a:rPr lang="zh-CN" altLang="en-US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International </a:t>
            </a:r>
            <a:r>
              <a:rPr lang="en-US" altLang="zh-CN" sz="900" b="1" dirty="0" err="1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SparkLink</a:t>
            </a:r>
            <a:r>
              <a:rPr lang="en-US" altLang="zh-CN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Alliance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078" font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Date &amp; Time</a:t>
            </a:r>
            <a:r>
              <a:rPr lang="zh-CN" altLang="en-US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March 5, 2025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(Day3)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15:00-18:00</a:t>
            </a:r>
          </a:p>
          <a:p>
            <a:pPr defTabSz="1219078" font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Venue</a:t>
            </a:r>
            <a:r>
              <a:rPr lang="zh-CN" altLang="en-US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Hotel,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Plaça</a:t>
            </a:r>
            <a:r>
              <a:rPr lang="e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Rosa Del Vents 1, Final, Pg. de Joan de </a:t>
            </a:r>
            <a:r>
              <a:rPr lang="en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Borbó</a:t>
            </a:r>
            <a:r>
              <a:rPr lang="en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08039 Barcelona, Spain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078" font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Target Audience</a:t>
            </a:r>
            <a:r>
              <a:rPr lang="zh-CN" altLang="en-US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Telecommunication operators + Smart device &amp; Automotive companies + Standardization bodies, approximately 30-50 attendees on-site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078" font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Application Method</a:t>
            </a:r>
            <a:r>
              <a:rPr lang="zh-CN" altLang="en-US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 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Apply via 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CIMS + Targeted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Invitations</a:t>
            </a:r>
          </a:p>
          <a:p>
            <a:pPr defTabSz="1219078" font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KM</a:t>
            </a:r>
            <a:r>
              <a:rPr lang="zh-CN" altLang="en-US" sz="9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endParaRPr lang="en-US" altLang="zh-CN" sz="900" b="1" dirty="0">
              <a:solidFill>
                <a:srgbClr val="A994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 defTabSz="1219078" fontAlgn="ctr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SparkLink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technology standards are advancing, moving progressively towards international adoption.</a:t>
            </a:r>
          </a:p>
          <a:p>
            <a:pPr marL="171450" indent="-171450" defTabSz="1219078" fontAlgn="ctr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SparkLink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offers superior experiences in the "Human-Vehicle-Home-Campus" application domains.</a:t>
            </a:r>
          </a:p>
          <a:p>
            <a:pPr marL="171450" indent="-171450" defTabSz="1219078" fontAlgn="ctr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SparkLink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industry ecosystem is flourishing, with massive participation from leading enterprises.</a:t>
            </a:r>
          </a:p>
        </p:txBody>
      </p:sp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F0178E05-D92A-1980-B45E-422A7A0FC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455999"/>
              </p:ext>
            </p:extLst>
          </p:nvPr>
        </p:nvGraphicFramePr>
        <p:xfrm>
          <a:off x="5393303" y="2740309"/>
          <a:ext cx="6244597" cy="3568965"/>
        </p:xfrm>
        <a:graphic>
          <a:graphicData uri="http://schemas.openxmlformats.org/drawingml/2006/table">
            <a:tbl>
              <a:tblPr/>
              <a:tblGrid>
                <a:gridCol w="813431">
                  <a:extLst>
                    <a:ext uri="{9D8B030D-6E8A-4147-A177-3AD203B41FA5}">
                      <a16:colId xmlns:a16="http://schemas.microsoft.com/office/drawing/2014/main" val="2744877931"/>
                    </a:ext>
                  </a:extLst>
                </a:gridCol>
                <a:gridCol w="533911">
                  <a:extLst>
                    <a:ext uri="{9D8B030D-6E8A-4147-A177-3AD203B41FA5}">
                      <a16:colId xmlns:a16="http://schemas.microsoft.com/office/drawing/2014/main" val="1014873025"/>
                    </a:ext>
                  </a:extLst>
                </a:gridCol>
                <a:gridCol w="3579149">
                  <a:extLst>
                    <a:ext uri="{9D8B030D-6E8A-4147-A177-3AD203B41FA5}">
                      <a16:colId xmlns:a16="http://schemas.microsoft.com/office/drawing/2014/main" val="2280479612"/>
                    </a:ext>
                  </a:extLst>
                </a:gridCol>
                <a:gridCol w="1318106">
                  <a:extLst>
                    <a:ext uri="{9D8B030D-6E8A-4147-A177-3AD203B41FA5}">
                      <a16:colId xmlns:a16="http://schemas.microsoft.com/office/drawing/2014/main" val="4204953792"/>
                    </a:ext>
                  </a:extLst>
                </a:gridCol>
              </a:tblGrid>
              <a:tr h="2527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Spot</a:t>
                      </a:r>
                      <a:endParaRPr 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Duration</a:t>
                      </a:r>
                      <a:endParaRPr 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Topic</a:t>
                      </a:r>
                      <a:endParaRPr 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Speaker</a:t>
                      </a:r>
                      <a:endParaRPr lang="en-US" sz="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259385"/>
                  </a:ext>
                </a:extLst>
              </a:tr>
              <a:tr h="283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15:00 - 15:05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Opening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Address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CAICT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094438"/>
                  </a:ext>
                </a:extLst>
              </a:tr>
              <a:tr h="283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15:05 - 15:25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Powering Connections for Devices in Intelligent World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Chair of Academic Committee of 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iSLA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585683"/>
                  </a:ext>
                </a:extLst>
              </a:tr>
              <a:tr h="3224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15:25 - 15:45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for Home: </a:t>
                      </a:r>
                    </a:p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Upgrading Smart Homes with 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Broadband Routers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China Mobile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49470"/>
                  </a:ext>
                </a:extLst>
              </a:tr>
              <a:tr h="3882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15:45 - 16:05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for Human: </a:t>
                      </a:r>
                    </a:p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Enhancing User Experience through 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Terminals 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Lenovo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729532"/>
                  </a:ext>
                </a:extLst>
              </a:tr>
              <a:tr h="2527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16:05 - 16:20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Tea Break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104354"/>
                  </a:ext>
                </a:extLst>
              </a:tr>
              <a:tr h="3224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16:20 - 16:40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for Home and Campus:</a:t>
                      </a:r>
                      <a:r>
                        <a:rPr lang="zh-CN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2000" algn="l" fontAlgn="ctr"/>
                      <a:r>
                        <a:rPr lang="en-US" altLang="zh-CN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Empowering Smart Homes and Campus with </a:t>
                      </a:r>
                      <a:r>
                        <a:rPr lang="en-US" altLang="zh-CN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SparkLink</a:t>
                      </a:r>
                      <a:endParaRPr lang="zh-CN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ZTE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575895"/>
                  </a:ext>
                </a:extLst>
              </a:tr>
              <a:tr h="283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16:40 - 17:00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for Vehicle:</a:t>
                      </a:r>
                      <a:r>
                        <a:rPr lang="zh-CN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Tackling Blind Spots in Large Vehicles with 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360 Surround View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EAGLE DRIVE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650639"/>
                  </a:ext>
                </a:extLst>
              </a:tr>
              <a:tr h="283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17:00 - 17:20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for Vehicle:</a:t>
                      </a:r>
                      <a:r>
                        <a:rPr lang="zh-CN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Unlocking Smart Journeys by 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Digital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Car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Keys  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AITO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607024"/>
                  </a:ext>
                </a:extLst>
              </a:tr>
              <a:tr h="4806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17:20 - 17:40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 Trends in Short Range Technology: A Call for SparkLink Technology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endParaRPr lang="zh-CN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957745"/>
                  </a:ext>
                </a:extLst>
              </a:tr>
              <a:tr h="2830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17:40 - 18:00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The Established Standard System and Ecosystem of 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SparkLink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Vice President of 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iSLA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10" marR="5910" marT="59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705741"/>
                  </a:ext>
                </a:extLst>
              </a:tr>
            </a:tbl>
          </a:graphicData>
        </a:graphic>
      </p:graphicFrame>
      <p:sp>
        <p:nvSpPr>
          <p:cNvPr id="51" name="副标题 1">
            <a:extLst>
              <a:ext uri="{FF2B5EF4-FFF2-40B4-BE49-F238E27FC236}">
                <a16:creationId xmlns:a16="http://schemas.microsoft.com/office/drawing/2014/main" id="{A92EB5C3-5B0F-7299-70B0-8DE4EC65FA59}"/>
              </a:ext>
            </a:extLst>
          </p:cNvPr>
          <p:cNvSpPr txBox="1">
            <a:spLocks/>
          </p:cNvSpPr>
          <p:nvPr/>
        </p:nvSpPr>
        <p:spPr>
          <a:xfrm>
            <a:off x="688535" y="759034"/>
            <a:ext cx="10740640" cy="52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376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F8066"/>
              </a:buClr>
              <a:buFont typeface="Arial" panose="02080604020202020204" pitchFamily="34" charset="0"/>
              <a:buChar char="•"/>
              <a:defRPr sz="28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F8066"/>
              </a:buClr>
              <a:buFont typeface="Arial" panose="02080604020202020204" pitchFamily="34" charset="0"/>
              <a:buChar char="•"/>
              <a:defRPr sz="24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n-cs"/>
              </a:defRPr>
            </a:lvl2pPr>
            <a:lvl3pPr marL="1142365" indent="-228600" algn="l" defTabSz="91376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F8066"/>
              </a:buClr>
              <a:buFont typeface="Arial" panose="02080604020202020204" pitchFamily="34" charset="0"/>
              <a:buChar char="•"/>
              <a:defRPr sz="20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n-cs"/>
              </a:defRPr>
            </a:lvl3pPr>
            <a:lvl4pPr marL="1599565" indent="-228600" algn="l" defTabSz="91376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F8066"/>
              </a:buClr>
              <a:buFont typeface="Arial" panose="0208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n-cs"/>
              </a:defRPr>
            </a:lvl4pPr>
            <a:lvl5pPr marL="2056765" indent="-228600" algn="l" defTabSz="91376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F8066"/>
              </a:buClr>
              <a:buFont typeface="Arial" panose="02080604020202020204" pitchFamily="34" charset="0"/>
              <a:buChar char="•"/>
              <a:defRPr sz="18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n-cs"/>
              </a:defRPr>
            </a:lvl5pPr>
            <a:lvl6pPr marL="25133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Roundtable: SparkLink—Connect the Intelligent World</a:t>
            </a:r>
            <a:endParaRPr lang="zh-CN" altLang="en-US" sz="2400" dirty="0"/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B07DA5BB-84E3-D7AC-93F5-3AF958C00A8E}"/>
              </a:ext>
            </a:extLst>
          </p:cNvPr>
          <p:cNvSpPr txBox="1"/>
          <p:nvPr/>
        </p:nvSpPr>
        <p:spPr>
          <a:xfrm>
            <a:off x="5301250" y="2416740"/>
            <a:ext cx="5974727" cy="292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1219078" fontAlgn="ctr">
              <a:spcAft>
                <a:spcPts val="600"/>
              </a:spcAft>
            </a:pP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Moderator: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Luis (Former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ETSI Director General)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29">
            <a:extLst>
              <a:ext uri="{FF2B5EF4-FFF2-40B4-BE49-F238E27FC236}">
                <a16:creationId xmlns:a16="http://schemas.microsoft.com/office/drawing/2014/main" id="{8F0DF138-2EB0-B903-A31A-181465F55BD8}"/>
              </a:ext>
            </a:extLst>
          </p:cNvPr>
          <p:cNvSpPr txBox="1"/>
          <p:nvPr/>
        </p:nvSpPr>
        <p:spPr>
          <a:xfrm>
            <a:off x="629272" y="1233618"/>
            <a:ext cx="5974727" cy="292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1219078" fontAlgn="ctr">
              <a:spcAft>
                <a:spcPts val="600"/>
              </a:spcAft>
            </a:pP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Highlights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29">
            <a:extLst>
              <a:ext uri="{FF2B5EF4-FFF2-40B4-BE49-F238E27FC236}">
                <a16:creationId xmlns:a16="http://schemas.microsoft.com/office/drawing/2014/main" id="{7A8BD348-83F0-F709-0C10-5D4F6A7CC4C7}"/>
              </a:ext>
            </a:extLst>
          </p:cNvPr>
          <p:cNvSpPr txBox="1"/>
          <p:nvPr/>
        </p:nvSpPr>
        <p:spPr>
          <a:xfrm>
            <a:off x="3972882" y="1525884"/>
            <a:ext cx="3075814" cy="71709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1219078" fontAlgn="ctr">
              <a:spcAft>
                <a:spcPts val="600"/>
              </a:spcAft>
            </a:pPr>
            <a:r>
              <a:rPr lang="en-US" altLang="zh-CN" sz="11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Giant Enterprises Sharing Experience</a:t>
            </a:r>
          </a:p>
          <a:p>
            <a:pPr algn="l" defTabSz="1219078" fontAlgn="ctr"/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Companies like China Mobile, Lenovo, and ZTE, among others, will share their </a:t>
            </a:r>
            <a:r>
              <a:rPr lang="en-US" altLang="zh-CN" sz="9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SparkLink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applications in "Human-Vehicle-Home-Campus" scenarios.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A65E0E40-E4C4-796A-7B5C-15AB5632C185}"/>
              </a:ext>
            </a:extLst>
          </p:cNvPr>
          <p:cNvSpPr txBox="1"/>
          <p:nvPr/>
        </p:nvSpPr>
        <p:spPr>
          <a:xfrm>
            <a:off x="629273" y="2415010"/>
            <a:ext cx="3754802" cy="292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1219078" fontAlgn="ctr">
              <a:spcAft>
                <a:spcPts val="600"/>
              </a:spcAft>
            </a:pP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29">
            <a:extLst>
              <a:ext uri="{FF2B5EF4-FFF2-40B4-BE49-F238E27FC236}">
                <a16:creationId xmlns:a16="http://schemas.microsoft.com/office/drawing/2014/main" id="{1C2E83EC-E28B-0F52-DE4D-3F7DF57F6B92}"/>
              </a:ext>
            </a:extLst>
          </p:cNvPr>
          <p:cNvSpPr txBox="1"/>
          <p:nvPr/>
        </p:nvSpPr>
        <p:spPr>
          <a:xfrm>
            <a:off x="7078326" y="1523853"/>
            <a:ext cx="4559574" cy="71941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1219078" fontAlgn="ctr">
              <a:spcAft>
                <a:spcPts val="600"/>
              </a:spcAft>
            </a:pPr>
            <a:r>
              <a:rPr lang="en-US" altLang="zh-CN" sz="11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On-site Experience of </a:t>
            </a:r>
            <a:r>
              <a:rPr lang="en-US" altLang="zh-CN" sz="1100" b="1" dirty="0" err="1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SparkLink</a:t>
            </a:r>
            <a:r>
              <a:rPr lang="en-US" altLang="zh-CN" sz="11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Technology Advantages</a:t>
            </a:r>
          </a:p>
          <a:p>
            <a:pPr algn="l" defTabSz="1219078" fontAlgn="ctr">
              <a:spcAft>
                <a:spcPts val="600"/>
              </a:spcAft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Exhibiting </a:t>
            </a:r>
            <a:r>
              <a:rPr lang="en-US" altLang="zh-CN" sz="9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SparkLink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products, attendees can personally experience the smoothness of </a:t>
            </a:r>
            <a:r>
              <a:rPr lang="en-US" altLang="zh-CN" sz="9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SparkLink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products and the latest </a:t>
            </a:r>
            <a:r>
              <a:rPr lang="en-US" altLang="zh-CN" sz="9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SparkLink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innovations and applications.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7FD0886-57C2-21E4-2330-1001949EA0DD}"/>
              </a:ext>
            </a:extLst>
          </p:cNvPr>
          <p:cNvSpPr/>
          <p:nvPr/>
        </p:nvSpPr>
        <p:spPr>
          <a:xfrm>
            <a:off x="658903" y="1521299"/>
            <a:ext cx="3284349" cy="724526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defTabSz="1219078" fontAlgn="ctr">
              <a:spcAft>
                <a:spcPts val="600"/>
              </a:spcAft>
            </a:pPr>
            <a:r>
              <a:rPr lang="en-US" altLang="zh-CN" sz="1100" b="1" dirty="0">
                <a:solidFill>
                  <a:srgbClr val="A994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High-profile Guest Speakers</a:t>
            </a:r>
          </a:p>
          <a:p>
            <a:pPr defTabSz="1219078" fontAlgn="ctr"/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officials from CAICT and renowned academicians will present the superiority of </a:t>
            </a:r>
            <a:r>
              <a:rPr lang="en-US" altLang="zh-CN" sz="9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SparkLink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technology in AI domain.</a:t>
            </a:r>
            <a:endParaRPr lang="zh-CN" altLang="en-US" sz="9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68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7F08A-E401-5AFD-7CE3-B1A76EA0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E0BBC2-BDAC-ACDB-D715-331BAA48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6560-1F8F-4947-AE87-6EB2A80E6D5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24E033-5C4B-7509-FCE5-B617AF2E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6CD4658-B250-1E52-237B-90F67E8EBDDA}"/>
              </a:ext>
            </a:extLst>
          </p:cNvPr>
          <p:cNvSpPr txBox="1">
            <a:spLocks/>
          </p:cNvSpPr>
          <p:nvPr/>
        </p:nvSpPr>
        <p:spPr>
          <a:xfrm>
            <a:off x="6858000" y="234950"/>
            <a:ext cx="4699000" cy="317500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8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j-cs"/>
              </a:defRPr>
            </a:lvl1pPr>
          </a:lstStyle>
          <a:p>
            <a:pPr algn="r"/>
            <a:r>
              <a:rPr lang="en-US" altLang="zh-CN" sz="1400" b="0" dirty="0"/>
              <a:t>iSLA-2025-0038-R00-mmW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BFEDBE-1681-6112-F12E-A17C3C96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23" y="1548930"/>
            <a:ext cx="2677917" cy="23189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9048D5E-79F9-350D-BFCC-0BD74F58FD13}"/>
              </a:ext>
            </a:extLst>
          </p:cNvPr>
          <p:cNvSpPr/>
          <p:nvPr/>
        </p:nvSpPr>
        <p:spPr>
          <a:xfrm>
            <a:off x="697112" y="923048"/>
            <a:ext cx="6419850" cy="8925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800" b="1" dirty="0">
                <a:solidFill>
                  <a:srgbClr val="086A67"/>
                </a:solidFill>
              </a:rPr>
              <a:t>W Hotel Barcelona</a:t>
            </a:r>
          </a:p>
          <a:p>
            <a:pPr algn="just"/>
            <a:r>
              <a:rPr lang="en-US" altLang="zh-CN" sz="1100" dirty="0"/>
              <a:t>Address: </a:t>
            </a:r>
            <a:r>
              <a:rPr lang="en-US" altLang="zh-CN" sz="1100" dirty="0" err="1"/>
              <a:t>Plaça</a:t>
            </a:r>
            <a:r>
              <a:rPr lang="en-US" altLang="zh-CN" sz="1100" dirty="0"/>
              <a:t> Rosa Del Vents 1, Final, Pg. de Joan de </a:t>
            </a:r>
            <a:r>
              <a:rPr lang="en-US" altLang="zh-CN" sz="1100" dirty="0" err="1"/>
              <a:t>Borbó</a:t>
            </a:r>
            <a:r>
              <a:rPr lang="en-US" altLang="zh-CN" sz="1100" dirty="0"/>
              <a:t>, 08039 Barcelona, Spain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1800" b="1" dirty="0">
              <a:solidFill>
                <a:srgbClr val="086A67"/>
              </a:solidFill>
            </a:endParaRPr>
          </a:p>
        </p:txBody>
      </p:sp>
      <p:grpSp>
        <p:nvGrpSpPr>
          <p:cNvPr id="8" name="组合 196">
            <a:extLst>
              <a:ext uri="{FF2B5EF4-FFF2-40B4-BE49-F238E27FC236}">
                <a16:creationId xmlns:a16="http://schemas.microsoft.com/office/drawing/2014/main" id="{8EBFA513-A293-0D06-D62A-AEFE6864A780}"/>
              </a:ext>
            </a:extLst>
          </p:cNvPr>
          <p:cNvGrpSpPr/>
          <p:nvPr/>
        </p:nvGrpSpPr>
        <p:grpSpPr>
          <a:xfrm>
            <a:off x="449819" y="903998"/>
            <a:ext cx="231647" cy="312975"/>
            <a:chOff x="917575" y="641350"/>
            <a:chExt cx="496888" cy="673100"/>
          </a:xfrm>
          <a:solidFill>
            <a:srgbClr val="086A67"/>
          </a:solidFill>
        </p:grpSpPr>
        <p:sp>
          <p:nvSpPr>
            <p:cNvPr id="9" name="Freeform 183">
              <a:extLst>
                <a:ext uri="{FF2B5EF4-FFF2-40B4-BE49-F238E27FC236}">
                  <a16:creationId xmlns:a16="http://schemas.microsoft.com/office/drawing/2014/main" id="{E779655E-DA1D-01DE-CC32-8675079AA11F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035050" y="758825"/>
              <a:ext cx="261938" cy="263525"/>
            </a:xfrm>
            <a:custGeom>
              <a:avLst/>
              <a:gdLst>
                <a:gd name="txL" fmla="*/ 0 w 626"/>
                <a:gd name="txT" fmla="*/ 0 h 626"/>
                <a:gd name="txR" fmla="*/ 626 w 626"/>
                <a:gd name="txB" fmla="*/ 626 h 626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626" h="626">
                  <a:moveTo>
                    <a:pt x="313" y="560"/>
                  </a:moveTo>
                  <a:lnTo>
                    <a:pt x="313" y="560"/>
                  </a:lnTo>
                  <a:cubicBezTo>
                    <a:pt x="177" y="560"/>
                    <a:pt x="66" y="449"/>
                    <a:pt x="66" y="313"/>
                  </a:cubicBezTo>
                  <a:cubicBezTo>
                    <a:pt x="66" y="177"/>
                    <a:pt x="177" y="67"/>
                    <a:pt x="313" y="67"/>
                  </a:cubicBezTo>
                  <a:cubicBezTo>
                    <a:pt x="449" y="67"/>
                    <a:pt x="559" y="177"/>
                    <a:pt x="559" y="313"/>
                  </a:cubicBezTo>
                  <a:cubicBezTo>
                    <a:pt x="559" y="449"/>
                    <a:pt x="449" y="560"/>
                    <a:pt x="313" y="560"/>
                  </a:cubicBezTo>
                  <a:close/>
                  <a:moveTo>
                    <a:pt x="313" y="0"/>
                  </a:moveTo>
                  <a:lnTo>
                    <a:pt x="313" y="0"/>
                  </a:ln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6" y="486"/>
                    <a:pt x="626" y="313"/>
                  </a:cubicBezTo>
                  <a:cubicBezTo>
                    <a:pt x="626" y="140"/>
                    <a:pt x="486" y="0"/>
                    <a:pt x="313" y="0"/>
                  </a:cubicBezTo>
                  <a:close/>
                </a:path>
              </a:pathLst>
            </a:custGeom>
            <a:grpFill/>
            <a:ln w="19050">
              <a:solidFill>
                <a:srgbClr val="086A67"/>
              </a:solidFill>
            </a:ln>
          </p:spPr>
          <p:txBody>
            <a:bodyPr/>
            <a:lstStyle/>
            <a:p>
              <a:endParaRPr lang="zh-CN" altLang="en-US" sz="2140"/>
            </a:p>
          </p:txBody>
        </p:sp>
        <p:sp>
          <p:nvSpPr>
            <p:cNvPr id="10" name="Freeform 184">
              <a:extLst>
                <a:ext uri="{FF2B5EF4-FFF2-40B4-BE49-F238E27FC236}">
                  <a16:creationId xmlns:a16="http://schemas.microsoft.com/office/drawing/2014/main" id="{4A313672-1BF5-8D4F-E5EB-1FFBC657BFDB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917575" y="641350"/>
              <a:ext cx="496888" cy="673100"/>
            </a:xfrm>
            <a:custGeom>
              <a:avLst/>
              <a:gdLst>
                <a:gd name="txL" fmla="*/ 0 w 1186"/>
                <a:gd name="txT" fmla="*/ 0 h 1601"/>
                <a:gd name="txR" fmla="*/ 1186 w 1186"/>
                <a:gd name="txB" fmla="*/ 1601 h 1601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1186" h="1601">
                  <a:moveTo>
                    <a:pt x="1004" y="922"/>
                  </a:moveTo>
                  <a:lnTo>
                    <a:pt x="1004" y="922"/>
                  </a:lnTo>
                  <a:cubicBezTo>
                    <a:pt x="1003" y="922"/>
                    <a:pt x="1003" y="923"/>
                    <a:pt x="1003" y="924"/>
                  </a:cubicBezTo>
                  <a:lnTo>
                    <a:pt x="593" y="1510"/>
                  </a:lnTo>
                  <a:lnTo>
                    <a:pt x="183" y="924"/>
                  </a:lnTo>
                  <a:cubicBezTo>
                    <a:pt x="183" y="923"/>
                    <a:pt x="182" y="922"/>
                    <a:pt x="182" y="922"/>
                  </a:cubicBezTo>
                  <a:cubicBezTo>
                    <a:pt x="106" y="828"/>
                    <a:pt x="67" y="714"/>
                    <a:pt x="67" y="593"/>
                  </a:cubicBezTo>
                  <a:cubicBezTo>
                    <a:pt x="67" y="303"/>
                    <a:pt x="303" y="67"/>
                    <a:pt x="593" y="67"/>
                  </a:cubicBezTo>
                  <a:cubicBezTo>
                    <a:pt x="883" y="67"/>
                    <a:pt x="1119" y="303"/>
                    <a:pt x="1119" y="593"/>
                  </a:cubicBezTo>
                  <a:cubicBezTo>
                    <a:pt x="1119" y="714"/>
                    <a:pt x="1079" y="828"/>
                    <a:pt x="1004" y="922"/>
                  </a:cubicBezTo>
                  <a:close/>
                  <a:moveTo>
                    <a:pt x="593" y="0"/>
                  </a:moveTo>
                  <a:lnTo>
                    <a:pt x="593" y="0"/>
                  </a:lnTo>
                  <a:cubicBezTo>
                    <a:pt x="266" y="0"/>
                    <a:pt x="0" y="266"/>
                    <a:pt x="0" y="593"/>
                  </a:cubicBezTo>
                  <a:cubicBezTo>
                    <a:pt x="0" y="729"/>
                    <a:pt x="45" y="857"/>
                    <a:pt x="129" y="963"/>
                  </a:cubicBezTo>
                  <a:lnTo>
                    <a:pt x="566" y="1587"/>
                  </a:lnTo>
                  <a:cubicBezTo>
                    <a:pt x="572" y="1596"/>
                    <a:pt x="582" y="1601"/>
                    <a:pt x="593" y="1601"/>
                  </a:cubicBezTo>
                  <a:cubicBezTo>
                    <a:pt x="604" y="1601"/>
                    <a:pt x="614" y="1596"/>
                    <a:pt x="620" y="1587"/>
                  </a:cubicBezTo>
                  <a:lnTo>
                    <a:pt x="1057" y="963"/>
                  </a:lnTo>
                  <a:cubicBezTo>
                    <a:pt x="1141" y="857"/>
                    <a:pt x="1186" y="729"/>
                    <a:pt x="1186" y="593"/>
                  </a:cubicBezTo>
                  <a:cubicBezTo>
                    <a:pt x="1186" y="266"/>
                    <a:pt x="920" y="0"/>
                    <a:pt x="593" y="0"/>
                  </a:cubicBezTo>
                  <a:close/>
                </a:path>
              </a:pathLst>
            </a:custGeom>
            <a:grpFill/>
            <a:ln w="19050">
              <a:solidFill>
                <a:srgbClr val="086A67"/>
              </a:solidFill>
            </a:ln>
          </p:spPr>
          <p:txBody>
            <a:bodyPr/>
            <a:lstStyle/>
            <a:p>
              <a:endParaRPr lang="zh-CN" altLang="en-US" sz="214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51FFA36-12B1-F6B7-2468-5184A76D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14" y="1551760"/>
            <a:ext cx="2702483" cy="23189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54BCDF0-4599-3CC7-B3AF-1EBF59C6EF68}"/>
              </a:ext>
            </a:extLst>
          </p:cNvPr>
          <p:cNvSpPr txBox="1"/>
          <p:nvPr/>
        </p:nvSpPr>
        <p:spPr>
          <a:xfrm>
            <a:off x="2968605" y="2036996"/>
            <a:ext cx="683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86A67"/>
                </a:solidFill>
              </a:rPr>
              <a:t>W Hotel</a:t>
            </a:r>
            <a:endParaRPr lang="zh-CN" altLang="en-US" sz="1000" b="1" dirty="0">
              <a:solidFill>
                <a:srgbClr val="086A67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593AC-256E-2E45-C14C-002D6291D769}"/>
              </a:ext>
            </a:extLst>
          </p:cNvPr>
          <p:cNvSpPr txBox="1"/>
          <p:nvPr/>
        </p:nvSpPr>
        <p:spPr>
          <a:xfrm>
            <a:off x="1583543" y="3289408"/>
            <a:ext cx="683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86A67"/>
                </a:solidFill>
              </a:rPr>
              <a:t>Airport</a:t>
            </a:r>
            <a:endParaRPr lang="zh-CN" altLang="en-US" sz="1000" b="1" dirty="0">
              <a:solidFill>
                <a:srgbClr val="086A67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448095-D52B-45EA-9887-C253A5C54949}"/>
              </a:ext>
            </a:extLst>
          </p:cNvPr>
          <p:cNvSpPr txBox="1"/>
          <p:nvPr/>
        </p:nvSpPr>
        <p:spPr>
          <a:xfrm>
            <a:off x="3858202" y="3028442"/>
            <a:ext cx="100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err="1">
                <a:solidFill>
                  <a:srgbClr val="086A67"/>
                </a:solidFill>
              </a:rPr>
              <a:t>Fira</a:t>
            </a:r>
            <a:r>
              <a:rPr lang="en-US" altLang="zh-CN" sz="900" b="1" dirty="0">
                <a:solidFill>
                  <a:srgbClr val="086A67"/>
                </a:solidFill>
              </a:rPr>
              <a:t> Gran Via</a:t>
            </a:r>
          </a:p>
          <a:p>
            <a:r>
              <a:rPr lang="en-US" altLang="zh-CN" sz="900" b="1" dirty="0">
                <a:solidFill>
                  <a:srgbClr val="086A67"/>
                </a:solidFill>
              </a:rPr>
              <a:t>MWC 2025 halls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19A21F-312B-C168-16C8-2E89C62C3244}"/>
              </a:ext>
            </a:extLst>
          </p:cNvPr>
          <p:cNvSpPr/>
          <p:nvPr/>
        </p:nvSpPr>
        <p:spPr>
          <a:xfrm>
            <a:off x="1041111" y="3835382"/>
            <a:ext cx="2303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24-minute drive from Airport to W Hotel</a:t>
            </a:r>
            <a:endParaRPr lang="zh-CN" alt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09E2ED-42E4-A0E7-F04D-14DF89159BAE}"/>
              </a:ext>
            </a:extLst>
          </p:cNvPr>
          <p:cNvSpPr/>
          <p:nvPr/>
        </p:nvSpPr>
        <p:spPr>
          <a:xfrm>
            <a:off x="3581400" y="3835382"/>
            <a:ext cx="2749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21-minute drive from MWC 2025 halls to W Hotel</a:t>
            </a:r>
            <a:endParaRPr lang="zh-CN" alt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4F3A8C8-1449-C358-E94D-86F952B9313B}"/>
              </a:ext>
            </a:extLst>
          </p:cNvPr>
          <p:cNvGrpSpPr/>
          <p:nvPr/>
        </p:nvGrpSpPr>
        <p:grpSpPr>
          <a:xfrm>
            <a:off x="3169167" y="1820864"/>
            <a:ext cx="183824" cy="247296"/>
            <a:chOff x="-1498059" y="4400311"/>
            <a:chExt cx="1734328" cy="2333167"/>
          </a:xfrm>
        </p:grpSpPr>
        <p:grpSp>
          <p:nvGrpSpPr>
            <p:cNvPr id="18" name="组合 196">
              <a:extLst>
                <a:ext uri="{FF2B5EF4-FFF2-40B4-BE49-F238E27FC236}">
                  <a16:creationId xmlns:a16="http://schemas.microsoft.com/office/drawing/2014/main" id="{BB89EA2F-3BE8-623E-6D25-C35A4E434A77}"/>
                </a:ext>
              </a:extLst>
            </p:cNvPr>
            <p:cNvGrpSpPr/>
            <p:nvPr/>
          </p:nvGrpSpPr>
          <p:grpSpPr>
            <a:xfrm>
              <a:off x="-1498059" y="4400311"/>
              <a:ext cx="1726883" cy="2333167"/>
              <a:chOff x="917575" y="641350"/>
              <a:chExt cx="496888" cy="673100"/>
            </a:xfrm>
            <a:solidFill>
              <a:srgbClr val="086A67"/>
            </a:solidFill>
          </p:grpSpPr>
          <p:sp>
            <p:nvSpPr>
              <p:cNvPr id="21" name="Freeform 183">
                <a:extLst>
                  <a:ext uri="{FF2B5EF4-FFF2-40B4-BE49-F238E27FC236}">
                    <a16:creationId xmlns:a16="http://schemas.microsoft.com/office/drawing/2014/main" id="{AC62ADE9-629B-9D02-A01A-EE2224B04689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035050" y="758825"/>
                <a:ext cx="261938" cy="263525"/>
              </a:xfrm>
              <a:custGeom>
                <a:avLst/>
                <a:gdLst>
                  <a:gd name="txL" fmla="*/ 0 w 626"/>
                  <a:gd name="txT" fmla="*/ 0 h 626"/>
                  <a:gd name="txR" fmla="*/ 626 w 626"/>
                  <a:gd name="txB" fmla="*/ 626 h 6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626" h="626">
                    <a:moveTo>
                      <a:pt x="313" y="560"/>
                    </a:moveTo>
                    <a:lnTo>
                      <a:pt x="313" y="560"/>
                    </a:lnTo>
                    <a:cubicBezTo>
                      <a:pt x="177" y="560"/>
                      <a:pt x="66" y="449"/>
                      <a:pt x="66" y="313"/>
                    </a:cubicBezTo>
                    <a:cubicBezTo>
                      <a:pt x="66" y="177"/>
                      <a:pt x="177" y="67"/>
                      <a:pt x="313" y="67"/>
                    </a:cubicBezTo>
                    <a:cubicBezTo>
                      <a:pt x="449" y="67"/>
                      <a:pt x="559" y="177"/>
                      <a:pt x="559" y="313"/>
                    </a:cubicBezTo>
                    <a:cubicBezTo>
                      <a:pt x="559" y="449"/>
                      <a:pt x="449" y="560"/>
                      <a:pt x="313" y="560"/>
                    </a:cubicBezTo>
                    <a:close/>
                    <a:moveTo>
                      <a:pt x="313" y="0"/>
                    </a:moveTo>
                    <a:lnTo>
                      <a:pt x="313" y="0"/>
                    </a:ln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6" y="626"/>
                      <a:pt x="626" y="486"/>
                      <a:pt x="626" y="313"/>
                    </a:cubicBezTo>
                    <a:cubicBezTo>
                      <a:pt x="626" y="140"/>
                      <a:pt x="486" y="0"/>
                      <a:pt x="313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086A67"/>
                </a:solidFill>
              </a:ln>
            </p:spPr>
            <p:txBody>
              <a:bodyPr/>
              <a:lstStyle/>
              <a:p>
                <a:endParaRPr lang="zh-CN" altLang="en-US" sz="2140"/>
              </a:p>
            </p:txBody>
          </p:sp>
          <p:sp>
            <p:nvSpPr>
              <p:cNvPr id="22" name="Freeform 184">
                <a:extLst>
                  <a:ext uri="{FF2B5EF4-FFF2-40B4-BE49-F238E27FC236}">
                    <a16:creationId xmlns:a16="http://schemas.microsoft.com/office/drawing/2014/main" id="{32015F08-D938-6D2E-8D33-B798F745B87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917575" y="641350"/>
                <a:ext cx="496888" cy="673100"/>
              </a:xfrm>
              <a:custGeom>
                <a:avLst/>
                <a:gdLst>
                  <a:gd name="txL" fmla="*/ 0 w 1186"/>
                  <a:gd name="txT" fmla="*/ 0 h 1601"/>
                  <a:gd name="txR" fmla="*/ 1186 w 1186"/>
                  <a:gd name="txB" fmla="*/ 1601 h 1601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186" h="1601">
                    <a:moveTo>
                      <a:pt x="1004" y="922"/>
                    </a:moveTo>
                    <a:lnTo>
                      <a:pt x="1004" y="922"/>
                    </a:lnTo>
                    <a:cubicBezTo>
                      <a:pt x="1003" y="922"/>
                      <a:pt x="1003" y="923"/>
                      <a:pt x="1003" y="924"/>
                    </a:cubicBezTo>
                    <a:lnTo>
                      <a:pt x="593" y="1510"/>
                    </a:lnTo>
                    <a:lnTo>
                      <a:pt x="183" y="924"/>
                    </a:lnTo>
                    <a:cubicBezTo>
                      <a:pt x="183" y="923"/>
                      <a:pt x="182" y="922"/>
                      <a:pt x="182" y="922"/>
                    </a:cubicBezTo>
                    <a:cubicBezTo>
                      <a:pt x="106" y="828"/>
                      <a:pt x="67" y="714"/>
                      <a:pt x="67" y="593"/>
                    </a:cubicBezTo>
                    <a:cubicBezTo>
                      <a:pt x="67" y="303"/>
                      <a:pt x="303" y="67"/>
                      <a:pt x="593" y="67"/>
                    </a:cubicBezTo>
                    <a:cubicBezTo>
                      <a:pt x="883" y="67"/>
                      <a:pt x="1119" y="303"/>
                      <a:pt x="1119" y="593"/>
                    </a:cubicBezTo>
                    <a:cubicBezTo>
                      <a:pt x="1119" y="714"/>
                      <a:pt x="1079" y="828"/>
                      <a:pt x="1004" y="922"/>
                    </a:cubicBezTo>
                    <a:close/>
                    <a:moveTo>
                      <a:pt x="593" y="0"/>
                    </a:moveTo>
                    <a:lnTo>
                      <a:pt x="593" y="0"/>
                    </a:lnTo>
                    <a:cubicBezTo>
                      <a:pt x="266" y="0"/>
                      <a:pt x="0" y="266"/>
                      <a:pt x="0" y="593"/>
                    </a:cubicBezTo>
                    <a:cubicBezTo>
                      <a:pt x="0" y="729"/>
                      <a:pt x="45" y="857"/>
                      <a:pt x="129" y="963"/>
                    </a:cubicBezTo>
                    <a:lnTo>
                      <a:pt x="566" y="1587"/>
                    </a:lnTo>
                    <a:cubicBezTo>
                      <a:pt x="572" y="1596"/>
                      <a:pt x="582" y="1601"/>
                      <a:pt x="593" y="1601"/>
                    </a:cubicBezTo>
                    <a:cubicBezTo>
                      <a:pt x="604" y="1601"/>
                      <a:pt x="614" y="1596"/>
                      <a:pt x="620" y="1587"/>
                    </a:cubicBezTo>
                    <a:lnTo>
                      <a:pt x="1057" y="963"/>
                    </a:lnTo>
                    <a:cubicBezTo>
                      <a:pt x="1141" y="857"/>
                      <a:pt x="1186" y="729"/>
                      <a:pt x="1186" y="593"/>
                    </a:cubicBezTo>
                    <a:cubicBezTo>
                      <a:pt x="1186" y="266"/>
                      <a:pt x="920" y="0"/>
                      <a:pt x="593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086A67"/>
                </a:solidFill>
              </a:ln>
            </p:spPr>
            <p:txBody>
              <a:bodyPr/>
              <a:lstStyle/>
              <a:p>
                <a:endParaRPr lang="zh-CN" altLang="en-US" sz="2140"/>
              </a:p>
            </p:txBody>
          </p:sp>
        </p:grpSp>
        <p:sp>
          <p:nvSpPr>
            <p:cNvPr id="19" name="任意多边形: 形状 24">
              <a:extLst>
                <a:ext uri="{FF2B5EF4-FFF2-40B4-BE49-F238E27FC236}">
                  <a16:creationId xmlns:a16="http://schemas.microsoft.com/office/drawing/2014/main" id="{D2885BED-339A-764A-1633-DAAA2AC5F078}"/>
                </a:ext>
              </a:extLst>
            </p:cNvPr>
            <p:cNvSpPr/>
            <p:nvPr/>
          </p:nvSpPr>
          <p:spPr>
            <a:xfrm>
              <a:off x="-1440411" y="4448302"/>
              <a:ext cx="1676680" cy="2183700"/>
            </a:xfrm>
            <a:custGeom>
              <a:avLst/>
              <a:gdLst>
                <a:gd name="connsiteX0" fmla="*/ 838203 w 1676680"/>
                <a:gd name="connsiteY0" fmla="*/ 2132900 h 2183700"/>
                <a:gd name="connsiteX1" fmla="*/ 1619253 w 1676680"/>
                <a:gd name="connsiteY1" fmla="*/ 977200 h 2183700"/>
                <a:gd name="connsiteX2" fmla="*/ 1555753 w 1676680"/>
                <a:gd name="connsiteY2" fmla="*/ 386650 h 2183700"/>
                <a:gd name="connsiteX3" fmla="*/ 1060453 w 1676680"/>
                <a:gd name="connsiteY3" fmla="*/ 18350 h 2183700"/>
                <a:gd name="connsiteX4" fmla="*/ 393703 w 1676680"/>
                <a:gd name="connsiteY4" fmla="*/ 107250 h 2183700"/>
                <a:gd name="connsiteX5" fmla="*/ 44453 w 1676680"/>
                <a:gd name="connsiteY5" fmla="*/ 551750 h 2183700"/>
                <a:gd name="connsiteX6" fmla="*/ 44453 w 1676680"/>
                <a:gd name="connsiteY6" fmla="*/ 1059750 h 2183700"/>
                <a:gd name="connsiteX7" fmla="*/ 406403 w 1676680"/>
                <a:gd name="connsiteY7" fmla="*/ 1656650 h 2183700"/>
                <a:gd name="connsiteX8" fmla="*/ 825503 w 1676680"/>
                <a:gd name="connsiteY8" fmla="*/ 2183700 h 21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680" h="2183700">
                  <a:moveTo>
                    <a:pt x="838203" y="2132900"/>
                  </a:moveTo>
                  <a:cubicBezTo>
                    <a:pt x="1168932" y="1700571"/>
                    <a:pt x="1499661" y="1268242"/>
                    <a:pt x="1619253" y="977200"/>
                  </a:cubicBezTo>
                  <a:cubicBezTo>
                    <a:pt x="1738845" y="686158"/>
                    <a:pt x="1648886" y="546458"/>
                    <a:pt x="1555753" y="386650"/>
                  </a:cubicBezTo>
                  <a:cubicBezTo>
                    <a:pt x="1462620" y="226842"/>
                    <a:pt x="1254128" y="64917"/>
                    <a:pt x="1060453" y="18350"/>
                  </a:cubicBezTo>
                  <a:cubicBezTo>
                    <a:pt x="866778" y="-28217"/>
                    <a:pt x="563036" y="18350"/>
                    <a:pt x="393703" y="107250"/>
                  </a:cubicBezTo>
                  <a:cubicBezTo>
                    <a:pt x="224370" y="196150"/>
                    <a:pt x="102661" y="393000"/>
                    <a:pt x="44453" y="551750"/>
                  </a:cubicBezTo>
                  <a:cubicBezTo>
                    <a:pt x="-13755" y="710500"/>
                    <a:pt x="-15872" y="875600"/>
                    <a:pt x="44453" y="1059750"/>
                  </a:cubicBezTo>
                  <a:cubicBezTo>
                    <a:pt x="104778" y="1243900"/>
                    <a:pt x="276228" y="1469325"/>
                    <a:pt x="406403" y="1656650"/>
                  </a:cubicBezTo>
                  <a:cubicBezTo>
                    <a:pt x="536578" y="1843975"/>
                    <a:pt x="726020" y="2104325"/>
                    <a:pt x="825503" y="2183700"/>
                  </a:cubicBezTo>
                </a:path>
              </a:pathLst>
            </a:custGeom>
            <a:solidFill>
              <a:srgbClr val="086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493A32C-3429-FB2A-C877-35A4DF059639}"/>
                </a:ext>
              </a:extLst>
            </p:cNvPr>
            <p:cNvSpPr/>
            <p:nvPr/>
          </p:nvSpPr>
          <p:spPr>
            <a:xfrm>
              <a:off x="-1072053" y="4891577"/>
              <a:ext cx="904592" cy="9045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86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83F5872-6416-0EA9-A8AA-76676C5FEB51}"/>
              </a:ext>
            </a:extLst>
          </p:cNvPr>
          <p:cNvGrpSpPr/>
          <p:nvPr/>
        </p:nvGrpSpPr>
        <p:grpSpPr>
          <a:xfrm>
            <a:off x="5766017" y="2542323"/>
            <a:ext cx="183824" cy="247296"/>
            <a:chOff x="-1498059" y="4400311"/>
            <a:chExt cx="1734328" cy="2333167"/>
          </a:xfrm>
        </p:grpSpPr>
        <p:grpSp>
          <p:nvGrpSpPr>
            <p:cNvPr id="24" name="组合 196">
              <a:extLst>
                <a:ext uri="{FF2B5EF4-FFF2-40B4-BE49-F238E27FC236}">
                  <a16:creationId xmlns:a16="http://schemas.microsoft.com/office/drawing/2014/main" id="{5EDD9AD8-0EA0-729C-40AF-80A62D2DD15E}"/>
                </a:ext>
              </a:extLst>
            </p:cNvPr>
            <p:cNvGrpSpPr/>
            <p:nvPr/>
          </p:nvGrpSpPr>
          <p:grpSpPr>
            <a:xfrm>
              <a:off x="-1498059" y="4400311"/>
              <a:ext cx="1726883" cy="2333167"/>
              <a:chOff x="917575" y="641350"/>
              <a:chExt cx="496888" cy="673100"/>
            </a:xfrm>
            <a:solidFill>
              <a:srgbClr val="086A67"/>
            </a:solidFill>
          </p:grpSpPr>
          <p:sp>
            <p:nvSpPr>
              <p:cNvPr id="27" name="Freeform 183">
                <a:extLst>
                  <a:ext uri="{FF2B5EF4-FFF2-40B4-BE49-F238E27FC236}">
                    <a16:creationId xmlns:a16="http://schemas.microsoft.com/office/drawing/2014/main" id="{B5363D45-D0D1-54CA-A645-C25910EAB5A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035050" y="758825"/>
                <a:ext cx="261938" cy="263525"/>
              </a:xfrm>
              <a:custGeom>
                <a:avLst/>
                <a:gdLst>
                  <a:gd name="txL" fmla="*/ 0 w 626"/>
                  <a:gd name="txT" fmla="*/ 0 h 626"/>
                  <a:gd name="txR" fmla="*/ 626 w 626"/>
                  <a:gd name="txB" fmla="*/ 626 h 6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626" h="626">
                    <a:moveTo>
                      <a:pt x="313" y="560"/>
                    </a:moveTo>
                    <a:lnTo>
                      <a:pt x="313" y="560"/>
                    </a:lnTo>
                    <a:cubicBezTo>
                      <a:pt x="177" y="560"/>
                      <a:pt x="66" y="449"/>
                      <a:pt x="66" y="313"/>
                    </a:cubicBezTo>
                    <a:cubicBezTo>
                      <a:pt x="66" y="177"/>
                      <a:pt x="177" y="67"/>
                      <a:pt x="313" y="67"/>
                    </a:cubicBezTo>
                    <a:cubicBezTo>
                      <a:pt x="449" y="67"/>
                      <a:pt x="559" y="177"/>
                      <a:pt x="559" y="313"/>
                    </a:cubicBezTo>
                    <a:cubicBezTo>
                      <a:pt x="559" y="449"/>
                      <a:pt x="449" y="560"/>
                      <a:pt x="313" y="560"/>
                    </a:cubicBezTo>
                    <a:close/>
                    <a:moveTo>
                      <a:pt x="313" y="0"/>
                    </a:moveTo>
                    <a:lnTo>
                      <a:pt x="313" y="0"/>
                    </a:ln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6" y="626"/>
                      <a:pt x="626" y="486"/>
                      <a:pt x="626" y="313"/>
                    </a:cubicBezTo>
                    <a:cubicBezTo>
                      <a:pt x="626" y="140"/>
                      <a:pt x="486" y="0"/>
                      <a:pt x="313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086A67"/>
                </a:solidFill>
              </a:ln>
            </p:spPr>
            <p:txBody>
              <a:bodyPr/>
              <a:lstStyle/>
              <a:p>
                <a:endParaRPr lang="zh-CN" altLang="en-US" sz="2140"/>
              </a:p>
            </p:txBody>
          </p:sp>
          <p:sp>
            <p:nvSpPr>
              <p:cNvPr id="28" name="Freeform 184">
                <a:extLst>
                  <a:ext uri="{FF2B5EF4-FFF2-40B4-BE49-F238E27FC236}">
                    <a16:creationId xmlns:a16="http://schemas.microsoft.com/office/drawing/2014/main" id="{91074423-0621-419D-24BD-620F21F4732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917575" y="641350"/>
                <a:ext cx="496888" cy="673100"/>
              </a:xfrm>
              <a:custGeom>
                <a:avLst/>
                <a:gdLst>
                  <a:gd name="txL" fmla="*/ 0 w 1186"/>
                  <a:gd name="txT" fmla="*/ 0 h 1601"/>
                  <a:gd name="txR" fmla="*/ 1186 w 1186"/>
                  <a:gd name="txB" fmla="*/ 1601 h 1601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186" h="1601">
                    <a:moveTo>
                      <a:pt x="1004" y="922"/>
                    </a:moveTo>
                    <a:lnTo>
                      <a:pt x="1004" y="922"/>
                    </a:lnTo>
                    <a:cubicBezTo>
                      <a:pt x="1003" y="922"/>
                      <a:pt x="1003" y="923"/>
                      <a:pt x="1003" y="924"/>
                    </a:cubicBezTo>
                    <a:lnTo>
                      <a:pt x="593" y="1510"/>
                    </a:lnTo>
                    <a:lnTo>
                      <a:pt x="183" y="924"/>
                    </a:lnTo>
                    <a:cubicBezTo>
                      <a:pt x="183" y="923"/>
                      <a:pt x="182" y="922"/>
                      <a:pt x="182" y="922"/>
                    </a:cubicBezTo>
                    <a:cubicBezTo>
                      <a:pt x="106" y="828"/>
                      <a:pt x="67" y="714"/>
                      <a:pt x="67" y="593"/>
                    </a:cubicBezTo>
                    <a:cubicBezTo>
                      <a:pt x="67" y="303"/>
                      <a:pt x="303" y="67"/>
                      <a:pt x="593" y="67"/>
                    </a:cubicBezTo>
                    <a:cubicBezTo>
                      <a:pt x="883" y="67"/>
                      <a:pt x="1119" y="303"/>
                      <a:pt x="1119" y="593"/>
                    </a:cubicBezTo>
                    <a:cubicBezTo>
                      <a:pt x="1119" y="714"/>
                      <a:pt x="1079" y="828"/>
                      <a:pt x="1004" y="922"/>
                    </a:cubicBezTo>
                    <a:close/>
                    <a:moveTo>
                      <a:pt x="593" y="0"/>
                    </a:moveTo>
                    <a:lnTo>
                      <a:pt x="593" y="0"/>
                    </a:lnTo>
                    <a:cubicBezTo>
                      <a:pt x="266" y="0"/>
                      <a:pt x="0" y="266"/>
                      <a:pt x="0" y="593"/>
                    </a:cubicBezTo>
                    <a:cubicBezTo>
                      <a:pt x="0" y="729"/>
                      <a:pt x="45" y="857"/>
                      <a:pt x="129" y="963"/>
                    </a:cubicBezTo>
                    <a:lnTo>
                      <a:pt x="566" y="1587"/>
                    </a:lnTo>
                    <a:cubicBezTo>
                      <a:pt x="572" y="1596"/>
                      <a:pt x="582" y="1601"/>
                      <a:pt x="593" y="1601"/>
                    </a:cubicBezTo>
                    <a:cubicBezTo>
                      <a:pt x="604" y="1601"/>
                      <a:pt x="614" y="1596"/>
                      <a:pt x="620" y="1587"/>
                    </a:cubicBezTo>
                    <a:lnTo>
                      <a:pt x="1057" y="963"/>
                    </a:lnTo>
                    <a:cubicBezTo>
                      <a:pt x="1141" y="857"/>
                      <a:pt x="1186" y="729"/>
                      <a:pt x="1186" y="593"/>
                    </a:cubicBezTo>
                    <a:cubicBezTo>
                      <a:pt x="1186" y="266"/>
                      <a:pt x="920" y="0"/>
                      <a:pt x="593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086A67"/>
                </a:solidFill>
              </a:ln>
            </p:spPr>
            <p:txBody>
              <a:bodyPr/>
              <a:lstStyle/>
              <a:p>
                <a:endParaRPr lang="zh-CN" altLang="en-US" sz="2140"/>
              </a:p>
            </p:txBody>
          </p:sp>
        </p:grpSp>
        <p:sp>
          <p:nvSpPr>
            <p:cNvPr id="25" name="任意多边形: 形状 65">
              <a:extLst>
                <a:ext uri="{FF2B5EF4-FFF2-40B4-BE49-F238E27FC236}">
                  <a16:creationId xmlns:a16="http://schemas.microsoft.com/office/drawing/2014/main" id="{8315D0F5-BB3B-1D51-BD60-AF7314C9302B}"/>
                </a:ext>
              </a:extLst>
            </p:cNvPr>
            <p:cNvSpPr/>
            <p:nvPr/>
          </p:nvSpPr>
          <p:spPr>
            <a:xfrm>
              <a:off x="-1440411" y="4448302"/>
              <a:ext cx="1676680" cy="2183700"/>
            </a:xfrm>
            <a:custGeom>
              <a:avLst/>
              <a:gdLst>
                <a:gd name="connsiteX0" fmla="*/ 838203 w 1676680"/>
                <a:gd name="connsiteY0" fmla="*/ 2132900 h 2183700"/>
                <a:gd name="connsiteX1" fmla="*/ 1619253 w 1676680"/>
                <a:gd name="connsiteY1" fmla="*/ 977200 h 2183700"/>
                <a:gd name="connsiteX2" fmla="*/ 1555753 w 1676680"/>
                <a:gd name="connsiteY2" fmla="*/ 386650 h 2183700"/>
                <a:gd name="connsiteX3" fmla="*/ 1060453 w 1676680"/>
                <a:gd name="connsiteY3" fmla="*/ 18350 h 2183700"/>
                <a:gd name="connsiteX4" fmla="*/ 393703 w 1676680"/>
                <a:gd name="connsiteY4" fmla="*/ 107250 h 2183700"/>
                <a:gd name="connsiteX5" fmla="*/ 44453 w 1676680"/>
                <a:gd name="connsiteY5" fmla="*/ 551750 h 2183700"/>
                <a:gd name="connsiteX6" fmla="*/ 44453 w 1676680"/>
                <a:gd name="connsiteY6" fmla="*/ 1059750 h 2183700"/>
                <a:gd name="connsiteX7" fmla="*/ 406403 w 1676680"/>
                <a:gd name="connsiteY7" fmla="*/ 1656650 h 2183700"/>
                <a:gd name="connsiteX8" fmla="*/ 825503 w 1676680"/>
                <a:gd name="connsiteY8" fmla="*/ 2183700 h 21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680" h="2183700">
                  <a:moveTo>
                    <a:pt x="838203" y="2132900"/>
                  </a:moveTo>
                  <a:cubicBezTo>
                    <a:pt x="1168932" y="1700571"/>
                    <a:pt x="1499661" y="1268242"/>
                    <a:pt x="1619253" y="977200"/>
                  </a:cubicBezTo>
                  <a:cubicBezTo>
                    <a:pt x="1738845" y="686158"/>
                    <a:pt x="1648886" y="546458"/>
                    <a:pt x="1555753" y="386650"/>
                  </a:cubicBezTo>
                  <a:cubicBezTo>
                    <a:pt x="1462620" y="226842"/>
                    <a:pt x="1254128" y="64917"/>
                    <a:pt x="1060453" y="18350"/>
                  </a:cubicBezTo>
                  <a:cubicBezTo>
                    <a:pt x="866778" y="-28217"/>
                    <a:pt x="563036" y="18350"/>
                    <a:pt x="393703" y="107250"/>
                  </a:cubicBezTo>
                  <a:cubicBezTo>
                    <a:pt x="224370" y="196150"/>
                    <a:pt x="102661" y="393000"/>
                    <a:pt x="44453" y="551750"/>
                  </a:cubicBezTo>
                  <a:cubicBezTo>
                    <a:pt x="-13755" y="710500"/>
                    <a:pt x="-15872" y="875600"/>
                    <a:pt x="44453" y="1059750"/>
                  </a:cubicBezTo>
                  <a:cubicBezTo>
                    <a:pt x="104778" y="1243900"/>
                    <a:pt x="276228" y="1469325"/>
                    <a:pt x="406403" y="1656650"/>
                  </a:cubicBezTo>
                  <a:cubicBezTo>
                    <a:pt x="536578" y="1843975"/>
                    <a:pt x="726020" y="2104325"/>
                    <a:pt x="825503" y="2183700"/>
                  </a:cubicBezTo>
                </a:path>
              </a:pathLst>
            </a:custGeom>
            <a:solidFill>
              <a:srgbClr val="086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CD50F3E-D010-5CB5-BCBB-CDC4AB4B3224}"/>
                </a:ext>
              </a:extLst>
            </p:cNvPr>
            <p:cNvSpPr/>
            <p:nvPr/>
          </p:nvSpPr>
          <p:spPr>
            <a:xfrm>
              <a:off x="-1072053" y="4891577"/>
              <a:ext cx="904592" cy="9045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86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24AA9B31-D76D-5B24-21E4-CE524D743FDA}"/>
              </a:ext>
            </a:extLst>
          </p:cNvPr>
          <p:cNvSpPr txBox="1"/>
          <p:nvPr/>
        </p:nvSpPr>
        <p:spPr>
          <a:xfrm>
            <a:off x="5538842" y="2758490"/>
            <a:ext cx="683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86A67"/>
                </a:solidFill>
              </a:rPr>
              <a:t>W Hotel</a:t>
            </a:r>
            <a:endParaRPr lang="zh-CN" altLang="en-US" sz="1000" b="1" dirty="0">
              <a:solidFill>
                <a:srgbClr val="086A67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35F977-B870-7B0F-DDB3-112BBF28AC72}"/>
              </a:ext>
            </a:extLst>
          </p:cNvPr>
          <p:cNvGrpSpPr/>
          <p:nvPr/>
        </p:nvGrpSpPr>
        <p:grpSpPr>
          <a:xfrm>
            <a:off x="1435911" y="3265598"/>
            <a:ext cx="183824" cy="247296"/>
            <a:chOff x="-1498059" y="4400311"/>
            <a:chExt cx="1734328" cy="2333167"/>
          </a:xfrm>
          <a:solidFill>
            <a:srgbClr val="086A67"/>
          </a:solidFill>
        </p:grpSpPr>
        <p:sp>
          <p:nvSpPr>
            <p:cNvPr id="31" name="任意多边形: 形状 75">
              <a:extLst>
                <a:ext uri="{FF2B5EF4-FFF2-40B4-BE49-F238E27FC236}">
                  <a16:creationId xmlns:a16="http://schemas.microsoft.com/office/drawing/2014/main" id="{5139D8B4-E2C5-D811-8629-AE3CE42FC9CB}"/>
                </a:ext>
              </a:extLst>
            </p:cNvPr>
            <p:cNvSpPr/>
            <p:nvPr/>
          </p:nvSpPr>
          <p:spPr>
            <a:xfrm>
              <a:off x="-1440411" y="4448302"/>
              <a:ext cx="1676680" cy="2183700"/>
            </a:xfrm>
            <a:custGeom>
              <a:avLst/>
              <a:gdLst>
                <a:gd name="connsiteX0" fmla="*/ 838203 w 1676680"/>
                <a:gd name="connsiteY0" fmla="*/ 2132900 h 2183700"/>
                <a:gd name="connsiteX1" fmla="*/ 1619253 w 1676680"/>
                <a:gd name="connsiteY1" fmla="*/ 977200 h 2183700"/>
                <a:gd name="connsiteX2" fmla="*/ 1555753 w 1676680"/>
                <a:gd name="connsiteY2" fmla="*/ 386650 h 2183700"/>
                <a:gd name="connsiteX3" fmla="*/ 1060453 w 1676680"/>
                <a:gd name="connsiteY3" fmla="*/ 18350 h 2183700"/>
                <a:gd name="connsiteX4" fmla="*/ 393703 w 1676680"/>
                <a:gd name="connsiteY4" fmla="*/ 107250 h 2183700"/>
                <a:gd name="connsiteX5" fmla="*/ 44453 w 1676680"/>
                <a:gd name="connsiteY5" fmla="*/ 551750 h 2183700"/>
                <a:gd name="connsiteX6" fmla="*/ 44453 w 1676680"/>
                <a:gd name="connsiteY6" fmla="*/ 1059750 h 2183700"/>
                <a:gd name="connsiteX7" fmla="*/ 406403 w 1676680"/>
                <a:gd name="connsiteY7" fmla="*/ 1656650 h 2183700"/>
                <a:gd name="connsiteX8" fmla="*/ 825503 w 1676680"/>
                <a:gd name="connsiteY8" fmla="*/ 2183700 h 21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680" h="2183700">
                  <a:moveTo>
                    <a:pt x="838203" y="2132900"/>
                  </a:moveTo>
                  <a:cubicBezTo>
                    <a:pt x="1168932" y="1700571"/>
                    <a:pt x="1499661" y="1268242"/>
                    <a:pt x="1619253" y="977200"/>
                  </a:cubicBezTo>
                  <a:cubicBezTo>
                    <a:pt x="1738845" y="686158"/>
                    <a:pt x="1648886" y="546458"/>
                    <a:pt x="1555753" y="386650"/>
                  </a:cubicBezTo>
                  <a:cubicBezTo>
                    <a:pt x="1462620" y="226842"/>
                    <a:pt x="1254128" y="64917"/>
                    <a:pt x="1060453" y="18350"/>
                  </a:cubicBezTo>
                  <a:cubicBezTo>
                    <a:pt x="866778" y="-28217"/>
                    <a:pt x="563036" y="18350"/>
                    <a:pt x="393703" y="107250"/>
                  </a:cubicBezTo>
                  <a:cubicBezTo>
                    <a:pt x="224370" y="196150"/>
                    <a:pt x="102661" y="393000"/>
                    <a:pt x="44453" y="551750"/>
                  </a:cubicBezTo>
                  <a:cubicBezTo>
                    <a:pt x="-13755" y="710500"/>
                    <a:pt x="-15872" y="875600"/>
                    <a:pt x="44453" y="1059750"/>
                  </a:cubicBezTo>
                  <a:cubicBezTo>
                    <a:pt x="104778" y="1243900"/>
                    <a:pt x="276228" y="1469325"/>
                    <a:pt x="406403" y="1656650"/>
                  </a:cubicBezTo>
                  <a:cubicBezTo>
                    <a:pt x="536578" y="1843975"/>
                    <a:pt x="726020" y="2104325"/>
                    <a:pt x="825503" y="2183700"/>
                  </a:cubicBezTo>
                </a:path>
              </a:pathLst>
            </a:custGeom>
            <a:grpFill/>
            <a:ln>
              <a:solidFill>
                <a:srgbClr val="086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196">
              <a:extLst>
                <a:ext uri="{FF2B5EF4-FFF2-40B4-BE49-F238E27FC236}">
                  <a16:creationId xmlns:a16="http://schemas.microsoft.com/office/drawing/2014/main" id="{274264B0-78E1-8DB9-ECA8-4D956A53D8D3}"/>
                </a:ext>
              </a:extLst>
            </p:cNvPr>
            <p:cNvGrpSpPr/>
            <p:nvPr/>
          </p:nvGrpSpPr>
          <p:grpSpPr>
            <a:xfrm>
              <a:off x="-1498059" y="4400311"/>
              <a:ext cx="1726883" cy="2333167"/>
              <a:chOff x="917575" y="641350"/>
              <a:chExt cx="496888" cy="673100"/>
            </a:xfrm>
            <a:grpFill/>
          </p:grpSpPr>
          <p:sp>
            <p:nvSpPr>
              <p:cNvPr id="34" name="Freeform 183">
                <a:extLst>
                  <a:ext uri="{FF2B5EF4-FFF2-40B4-BE49-F238E27FC236}">
                    <a16:creationId xmlns:a16="http://schemas.microsoft.com/office/drawing/2014/main" id="{4B058954-31CF-4D6E-554B-1C3217D747B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035049" y="758825"/>
                <a:ext cx="261937" cy="263526"/>
              </a:xfrm>
              <a:custGeom>
                <a:avLst/>
                <a:gdLst>
                  <a:gd name="txL" fmla="*/ 0 w 626"/>
                  <a:gd name="txT" fmla="*/ 0 h 626"/>
                  <a:gd name="txR" fmla="*/ 626 w 626"/>
                  <a:gd name="txB" fmla="*/ 626 h 6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626" h="626">
                    <a:moveTo>
                      <a:pt x="313" y="560"/>
                    </a:moveTo>
                    <a:lnTo>
                      <a:pt x="313" y="560"/>
                    </a:lnTo>
                    <a:cubicBezTo>
                      <a:pt x="177" y="560"/>
                      <a:pt x="66" y="449"/>
                      <a:pt x="66" y="313"/>
                    </a:cubicBezTo>
                    <a:cubicBezTo>
                      <a:pt x="66" y="177"/>
                      <a:pt x="177" y="67"/>
                      <a:pt x="313" y="67"/>
                    </a:cubicBezTo>
                    <a:cubicBezTo>
                      <a:pt x="449" y="67"/>
                      <a:pt x="559" y="177"/>
                      <a:pt x="559" y="313"/>
                    </a:cubicBezTo>
                    <a:cubicBezTo>
                      <a:pt x="559" y="449"/>
                      <a:pt x="449" y="560"/>
                      <a:pt x="313" y="560"/>
                    </a:cubicBezTo>
                    <a:close/>
                    <a:moveTo>
                      <a:pt x="313" y="0"/>
                    </a:moveTo>
                    <a:lnTo>
                      <a:pt x="313" y="0"/>
                    </a:ln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6" y="626"/>
                      <a:pt x="626" y="486"/>
                      <a:pt x="626" y="313"/>
                    </a:cubicBezTo>
                    <a:cubicBezTo>
                      <a:pt x="626" y="140"/>
                      <a:pt x="486" y="0"/>
                      <a:pt x="313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086A67"/>
                </a:solidFill>
              </a:ln>
            </p:spPr>
            <p:txBody>
              <a:bodyPr/>
              <a:lstStyle/>
              <a:p>
                <a:endParaRPr lang="zh-CN" altLang="en-US" sz="2140"/>
              </a:p>
            </p:txBody>
          </p:sp>
          <p:sp>
            <p:nvSpPr>
              <p:cNvPr id="35" name="Freeform 184">
                <a:extLst>
                  <a:ext uri="{FF2B5EF4-FFF2-40B4-BE49-F238E27FC236}">
                    <a16:creationId xmlns:a16="http://schemas.microsoft.com/office/drawing/2014/main" id="{5C112C69-7DAB-8185-3F26-B9A652946DE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917575" y="641350"/>
                <a:ext cx="496888" cy="673100"/>
              </a:xfrm>
              <a:custGeom>
                <a:avLst/>
                <a:gdLst>
                  <a:gd name="txL" fmla="*/ 0 w 1186"/>
                  <a:gd name="txT" fmla="*/ 0 h 1601"/>
                  <a:gd name="txR" fmla="*/ 1186 w 1186"/>
                  <a:gd name="txB" fmla="*/ 1601 h 1601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186" h="1601">
                    <a:moveTo>
                      <a:pt x="1004" y="922"/>
                    </a:moveTo>
                    <a:lnTo>
                      <a:pt x="1004" y="922"/>
                    </a:lnTo>
                    <a:cubicBezTo>
                      <a:pt x="1003" y="922"/>
                      <a:pt x="1003" y="923"/>
                      <a:pt x="1003" y="924"/>
                    </a:cubicBezTo>
                    <a:lnTo>
                      <a:pt x="593" y="1510"/>
                    </a:lnTo>
                    <a:lnTo>
                      <a:pt x="183" y="924"/>
                    </a:lnTo>
                    <a:cubicBezTo>
                      <a:pt x="183" y="923"/>
                      <a:pt x="182" y="922"/>
                      <a:pt x="182" y="922"/>
                    </a:cubicBezTo>
                    <a:cubicBezTo>
                      <a:pt x="106" y="828"/>
                      <a:pt x="67" y="714"/>
                      <a:pt x="67" y="593"/>
                    </a:cubicBezTo>
                    <a:cubicBezTo>
                      <a:pt x="67" y="303"/>
                      <a:pt x="303" y="67"/>
                      <a:pt x="593" y="67"/>
                    </a:cubicBezTo>
                    <a:cubicBezTo>
                      <a:pt x="883" y="67"/>
                      <a:pt x="1119" y="303"/>
                      <a:pt x="1119" y="593"/>
                    </a:cubicBezTo>
                    <a:cubicBezTo>
                      <a:pt x="1119" y="714"/>
                      <a:pt x="1079" y="828"/>
                      <a:pt x="1004" y="922"/>
                    </a:cubicBezTo>
                    <a:close/>
                    <a:moveTo>
                      <a:pt x="593" y="0"/>
                    </a:moveTo>
                    <a:lnTo>
                      <a:pt x="593" y="0"/>
                    </a:lnTo>
                    <a:cubicBezTo>
                      <a:pt x="266" y="0"/>
                      <a:pt x="0" y="266"/>
                      <a:pt x="0" y="593"/>
                    </a:cubicBezTo>
                    <a:cubicBezTo>
                      <a:pt x="0" y="729"/>
                      <a:pt x="45" y="857"/>
                      <a:pt x="129" y="963"/>
                    </a:cubicBezTo>
                    <a:lnTo>
                      <a:pt x="566" y="1587"/>
                    </a:lnTo>
                    <a:cubicBezTo>
                      <a:pt x="572" y="1596"/>
                      <a:pt x="582" y="1601"/>
                      <a:pt x="593" y="1601"/>
                    </a:cubicBezTo>
                    <a:cubicBezTo>
                      <a:pt x="604" y="1601"/>
                      <a:pt x="614" y="1596"/>
                      <a:pt x="620" y="1587"/>
                    </a:cubicBezTo>
                    <a:lnTo>
                      <a:pt x="1057" y="963"/>
                    </a:lnTo>
                    <a:cubicBezTo>
                      <a:pt x="1141" y="857"/>
                      <a:pt x="1186" y="729"/>
                      <a:pt x="1186" y="593"/>
                    </a:cubicBezTo>
                    <a:cubicBezTo>
                      <a:pt x="1186" y="266"/>
                      <a:pt x="920" y="0"/>
                      <a:pt x="593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086A67"/>
                </a:solidFill>
              </a:ln>
            </p:spPr>
            <p:txBody>
              <a:bodyPr/>
              <a:lstStyle/>
              <a:p>
                <a:endParaRPr lang="zh-CN" altLang="en-US" sz="2140"/>
              </a:p>
            </p:txBody>
          </p:sp>
        </p:grp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3B3F7A9-4134-9079-8073-583F3865BEB3}"/>
                </a:ext>
              </a:extLst>
            </p:cNvPr>
            <p:cNvSpPr/>
            <p:nvPr/>
          </p:nvSpPr>
          <p:spPr>
            <a:xfrm>
              <a:off x="-1129595" y="4762595"/>
              <a:ext cx="984598" cy="9583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86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88D8D30-F44E-10B6-22C1-B25233FF25D8}"/>
              </a:ext>
            </a:extLst>
          </p:cNvPr>
          <p:cNvGrpSpPr/>
          <p:nvPr/>
        </p:nvGrpSpPr>
        <p:grpSpPr>
          <a:xfrm>
            <a:off x="3700272" y="3113942"/>
            <a:ext cx="183824" cy="247296"/>
            <a:chOff x="-1498059" y="4400311"/>
            <a:chExt cx="1734328" cy="2333167"/>
          </a:xfrm>
          <a:solidFill>
            <a:srgbClr val="086A67"/>
          </a:solidFill>
        </p:grpSpPr>
        <p:sp>
          <p:nvSpPr>
            <p:cNvPr id="37" name="任意多边形: 形状 80">
              <a:extLst>
                <a:ext uri="{FF2B5EF4-FFF2-40B4-BE49-F238E27FC236}">
                  <a16:creationId xmlns:a16="http://schemas.microsoft.com/office/drawing/2014/main" id="{9B4A007C-E369-3147-3BE2-E99F6BCF3E04}"/>
                </a:ext>
              </a:extLst>
            </p:cNvPr>
            <p:cNvSpPr/>
            <p:nvPr/>
          </p:nvSpPr>
          <p:spPr>
            <a:xfrm>
              <a:off x="-1440411" y="4448302"/>
              <a:ext cx="1676680" cy="2183700"/>
            </a:xfrm>
            <a:custGeom>
              <a:avLst/>
              <a:gdLst>
                <a:gd name="connsiteX0" fmla="*/ 838203 w 1676680"/>
                <a:gd name="connsiteY0" fmla="*/ 2132900 h 2183700"/>
                <a:gd name="connsiteX1" fmla="*/ 1619253 w 1676680"/>
                <a:gd name="connsiteY1" fmla="*/ 977200 h 2183700"/>
                <a:gd name="connsiteX2" fmla="*/ 1555753 w 1676680"/>
                <a:gd name="connsiteY2" fmla="*/ 386650 h 2183700"/>
                <a:gd name="connsiteX3" fmla="*/ 1060453 w 1676680"/>
                <a:gd name="connsiteY3" fmla="*/ 18350 h 2183700"/>
                <a:gd name="connsiteX4" fmla="*/ 393703 w 1676680"/>
                <a:gd name="connsiteY4" fmla="*/ 107250 h 2183700"/>
                <a:gd name="connsiteX5" fmla="*/ 44453 w 1676680"/>
                <a:gd name="connsiteY5" fmla="*/ 551750 h 2183700"/>
                <a:gd name="connsiteX6" fmla="*/ 44453 w 1676680"/>
                <a:gd name="connsiteY6" fmla="*/ 1059750 h 2183700"/>
                <a:gd name="connsiteX7" fmla="*/ 406403 w 1676680"/>
                <a:gd name="connsiteY7" fmla="*/ 1656650 h 2183700"/>
                <a:gd name="connsiteX8" fmla="*/ 825503 w 1676680"/>
                <a:gd name="connsiteY8" fmla="*/ 2183700 h 218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680" h="2183700">
                  <a:moveTo>
                    <a:pt x="838203" y="2132900"/>
                  </a:moveTo>
                  <a:cubicBezTo>
                    <a:pt x="1168932" y="1700571"/>
                    <a:pt x="1499661" y="1268242"/>
                    <a:pt x="1619253" y="977200"/>
                  </a:cubicBezTo>
                  <a:cubicBezTo>
                    <a:pt x="1738845" y="686158"/>
                    <a:pt x="1648886" y="546458"/>
                    <a:pt x="1555753" y="386650"/>
                  </a:cubicBezTo>
                  <a:cubicBezTo>
                    <a:pt x="1462620" y="226842"/>
                    <a:pt x="1254128" y="64917"/>
                    <a:pt x="1060453" y="18350"/>
                  </a:cubicBezTo>
                  <a:cubicBezTo>
                    <a:pt x="866778" y="-28217"/>
                    <a:pt x="563036" y="18350"/>
                    <a:pt x="393703" y="107250"/>
                  </a:cubicBezTo>
                  <a:cubicBezTo>
                    <a:pt x="224370" y="196150"/>
                    <a:pt x="102661" y="393000"/>
                    <a:pt x="44453" y="551750"/>
                  </a:cubicBezTo>
                  <a:cubicBezTo>
                    <a:pt x="-13755" y="710500"/>
                    <a:pt x="-15872" y="875600"/>
                    <a:pt x="44453" y="1059750"/>
                  </a:cubicBezTo>
                  <a:cubicBezTo>
                    <a:pt x="104778" y="1243900"/>
                    <a:pt x="276228" y="1469325"/>
                    <a:pt x="406403" y="1656650"/>
                  </a:cubicBezTo>
                  <a:cubicBezTo>
                    <a:pt x="536578" y="1843975"/>
                    <a:pt x="726020" y="2104325"/>
                    <a:pt x="825503" y="2183700"/>
                  </a:cubicBezTo>
                </a:path>
              </a:pathLst>
            </a:custGeom>
            <a:grpFill/>
            <a:ln>
              <a:solidFill>
                <a:srgbClr val="086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196">
              <a:extLst>
                <a:ext uri="{FF2B5EF4-FFF2-40B4-BE49-F238E27FC236}">
                  <a16:creationId xmlns:a16="http://schemas.microsoft.com/office/drawing/2014/main" id="{263D4538-0900-88B6-E2E0-8B8E4064E619}"/>
                </a:ext>
              </a:extLst>
            </p:cNvPr>
            <p:cNvGrpSpPr/>
            <p:nvPr/>
          </p:nvGrpSpPr>
          <p:grpSpPr>
            <a:xfrm>
              <a:off x="-1498059" y="4400311"/>
              <a:ext cx="1726883" cy="2333167"/>
              <a:chOff x="917575" y="641350"/>
              <a:chExt cx="496888" cy="673100"/>
            </a:xfrm>
            <a:grpFill/>
          </p:grpSpPr>
          <p:sp>
            <p:nvSpPr>
              <p:cNvPr id="40" name="Freeform 183">
                <a:extLst>
                  <a:ext uri="{FF2B5EF4-FFF2-40B4-BE49-F238E27FC236}">
                    <a16:creationId xmlns:a16="http://schemas.microsoft.com/office/drawing/2014/main" id="{C2DA2AA7-B0EF-93B7-04E7-FA8BC5874FF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035049" y="758825"/>
                <a:ext cx="261937" cy="263526"/>
              </a:xfrm>
              <a:custGeom>
                <a:avLst/>
                <a:gdLst>
                  <a:gd name="txL" fmla="*/ 0 w 626"/>
                  <a:gd name="txT" fmla="*/ 0 h 626"/>
                  <a:gd name="txR" fmla="*/ 626 w 626"/>
                  <a:gd name="txB" fmla="*/ 626 h 6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626" h="626">
                    <a:moveTo>
                      <a:pt x="313" y="560"/>
                    </a:moveTo>
                    <a:lnTo>
                      <a:pt x="313" y="560"/>
                    </a:lnTo>
                    <a:cubicBezTo>
                      <a:pt x="177" y="560"/>
                      <a:pt x="66" y="449"/>
                      <a:pt x="66" y="313"/>
                    </a:cubicBezTo>
                    <a:cubicBezTo>
                      <a:pt x="66" y="177"/>
                      <a:pt x="177" y="67"/>
                      <a:pt x="313" y="67"/>
                    </a:cubicBezTo>
                    <a:cubicBezTo>
                      <a:pt x="449" y="67"/>
                      <a:pt x="559" y="177"/>
                      <a:pt x="559" y="313"/>
                    </a:cubicBezTo>
                    <a:cubicBezTo>
                      <a:pt x="559" y="449"/>
                      <a:pt x="449" y="560"/>
                      <a:pt x="313" y="560"/>
                    </a:cubicBezTo>
                    <a:close/>
                    <a:moveTo>
                      <a:pt x="313" y="0"/>
                    </a:moveTo>
                    <a:lnTo>
                      <a:pt x="313" y="0"/>
                    </a:ln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6" y="626"/>
                      <a:pt x="626" y="486"/>
                      <a:pt x="626" y="313"/>
                    </a:cubicBezTo>
                    <a:cubicBezTo>
                      <a:pt x="626" y="140"/>
                      <a:pt x="486" y="0"/>
                      <a:pt x="313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086A67"/>
                </a:solidFill>
              </a:ln>
            </p:spPr>
            <p:txBody>
              <a:bodyPr/>
              <a:lstStyle/>
              <a:p>
                <a:endParaRPr lang="zh-CN" altLang="en-US" sz="2140"/>
              </a:p>
            </p:txBody>
          </p:sp>
          <p:sp>
            <p:nvSpPr>
              <p:cNvPr id="41" name="Freeform 184">
                <a:extLst>
                  <a:ext uri="{FF2B5EF4-FFF2-40B4-BE49-F238E27FC236}">
                    <a16:creationId xmlns:a16="http://schemas.microsoft.com/office/drawing/2014/main" id="{47B92D6F-51E2-9CA8-3441-F827E341D8E9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917575" y="641350"/>
                <a:ext cx="496888" cy="673100"/>
              </a:xfrm>
              <a:custGeom>
                <a:avLst/>
                <a:gdLst>
                  <a:gd name="txL" fmla="*/ 0 w 1186"/>
                  <a:gd name="txT" fmla="*/ 0 h 1601"/>
                  <a:gd name="txR" fmla="*/ 1186 w 1186"/>
                  <a:gd name="txB" fmla="*/ 1601 h 1601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186" h="1601">
                    <a:moveTo>
                      <a:pt x="1004" y="922"/>
                    </a:moveTo>
                    <a:lnTo>
                      <a:pt x="1004" y="922"/>
                    </a:lnTo>
                    <a:cubicBezTo>
                      <a:pt x="1003" y="922"/>
                      <a:pt x="1003" y="923"/>
                      <a:pt x="1003" y="924"/>
                    </a:cubicBezTo>
                    <a:lnTo>
                      <a:pt x="593" y="1510"/>
                    </a:lnTo>
                    <a:lnTo>
                      <a:pt x="183" y="924"/>
                    </a:lnTo>
                    <a:cubicBezTo>
                      <a:pt x="183" y="923"/>
                      <a:pt x="182" y="922"/>
                      <a:pt x="182" y="922"/>
                    </a:cubicBezTo>
                    <a:cubicBezTo>
                      <a:pt x="106" y="828"/>
                      <a:pt x="67" y="714"/>
                      <a:pt x="67" y="593"/>
                    </a:cubicBezTo>
                    <a:cubicBezTo>
                      <a:pt x="67" y="303"/>
                      <a:pt x="303" y="67"/>
                      <a:pt x="593" y="67"/>
                    </a:cubicBezTo>
                    <a:cubicBezTo>
                      <a:pt x="883" y="67"/>
                      <a:pt x="1119" y="303"/>
                      <a:pt x="1119" y="593"/>
                    </a:cubicBezTo>
                    <a:cubicBezTo>
                      <a:pt x="1119" y="714"/>
                      <a:pt x="1079" y="828"/>
                      <a:pt x="1004" y="922"/>
                    </a:cubicBezTo>
                    <a:close/>
                    <a:moveTo>
                      <a:pt x="593" y="0"/>
                    </a:moveTo>
                    <a:lnTo>
                      <a:pt x="593" y="0"/>
                    </a:lnTo>
                    <a:cubicBezTo>
                      <a:pt x="266" y="0"/>
                      <a:pt x="0" y="266"/>
                      <a:pt x="0" y="593"/>
                    </a:cubicBezTo>
                    <a:cubicBezTo>
                      <a:pt x="0" y="729"/>
                      <a:pt x="45" y="857"/>
                      <a:pt x="129" y="963"/>
                    </a:cubicBezTo>
                    <a:lnTo>
                      <a:pt x="566" y="1587"/>
                    </a:lnTo>
                    <a:cubicBezTo>
                      <a:pt x="572" y="1596"/>
                      <a:pt x="582" y="1601"/>
                      <a:pt x="593" y="1601"/>
                    </a:cubicBezTo>
                    <a:cubicBezTo>
                      <a:pt x="604" y="1601"/>
                      <a:pt x="614" y="1596"/>
                      <a:pt x="620" y="1587"/>
                    </a:cubicBezTo>
                    <a:lnTo>
                      <a:pt x="1057" y="963"/>
                    </a:lnTo>
                    <a:cubicBezTo>
                      <a:pt x="1141" y="857"/>
                      <a:pt x="1186" y="729"/>
                      <a:pt x="1186" y="593"/>
                    </a:cubicBezTo>
                    <a:cubicBezTo>
                      <a:pt x="1186" y="266"/>
                      <a:pt x="920" y="0"/>
                      <a:pt x="593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086A67"/>
                </a:solidFill>
              </a:ln>
            </p:spPr>
            <p:txBody>
              <a:bodyPr/>
              <a:lstStyle/>
              <a:p>
                <a:endParaRPr lang="zh-CN" altLang="en-US" sz="2140"/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EB14E18-3FC0-FA24-A9AD-73A31A24C525}"/>
                </a:ext>
              </a:extLst>
            </p:cNvPr>
            <p:cNvSpPr/>
            <p:nvPr/>
          </p:nvSpPr>
          <p:spPr>
            <a:xfrm>
              <a:off x="-1129595" y="4762595"/>
              <a:ext cx="984598" cy="9583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86A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Picture 2" descr="C://Users/g00799876/AppData/Roaming/WeLink_Desktop/appdata/IM/g00799876/ReceiveFiles/ScreenShot/7D8CD41B-71F3-4B67-A9A8-8D3D0570A65F.JPG">
            <a:extLst>
              <a:ext uri="{FF2B5EF4-FFF2-40B4-BE49-F238E27FC236}">
                <a16:creationId xmlns:a16="http://schemas.microsoft.com/office/drawing/2014/main" id="{7541BB1B-450C-547E-F7C9-32AAF8817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" r="2255"/>
          <a:stretch/>
        </p:blipFill>
        <p:spPr bwMode="auto">
          <a:xfrm>
            <a:off x="6537395" y="2719359"/>
            <a:ext cx="3724179" cy="36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A851F31-AB89-54AD-784F-970B378D5260}"/>
              </a:ext>
            </a:extLst>
          </p:cNvPr>
          <p:cNvSpPr/>
          <p:nvPr/>
        </p:nvSpPr>
        <p:spPr>
          <a:xfrm>
            <a:off x="5395036" y="5975827"/>
            <a:ext cx="641985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dirty="0">
                <a:solidFill>
                  <a:srgbClr val="086A67"/>
                </a:solidFill>
              </a:rPr>
              <a:t>B1, Studio</a:t>
            </a:r>
            <a:r>
              <a:rPr lang="zh-CN" altLang="en-US" sz="1800" b="1" dirty="0">
                <a:solidFill>
                  <a:srgbClr val="086A67"/>
                </a:solidFill>
              </a:rPr>
              <a:t> </a:t>
            </a:r>
            <a:r>
              <a:rPr lang="en-US" altLang="zh-CN" sz="1800" b="1" dirty="0">
                <a:solidFill>
                  <a:srgbClr val="086A67"/>
                </a:solidFill>
              </a:rPr>
              <a:t>3+4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1A07FDA-97F4-B0E5-C6C1-6A05EC5478EC}"/>
              </a:ext>
            </a:extLst>
          </p:cNvPr>
          <p:cNvSpPr/>
          <p:nvPr/>
        </p:nvSpPr>
        <p:spPr>
          <a:xfrm>
            <a:off x="6370980" y="4787807"/>
            <a:ext cx="49325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dirty="0"/>
              <a:t>B1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12F337C-69CD-4610-0724-ADB7B545220F}"/>
              </a:ext>
            </a:extLst>
          </p:cNvPr>
          <p:cNvSpPr/>
          <p:nvPr/>
        </p:nvSpPr>
        <p:spPr>
          <a:xfrm>
            <a:off x="6375433" y="3317593"/>
            <a:ext cx="49325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dirty="0"/>
              <a:t>F1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D30A652-634B-842D-6B66-FBD480BCBF2C}"/>
              </a:ext>
            </a:extLst>
          </p:cNvPr>
          <p:cNvSpPr/>
          <p:nvPr/>
        </p:nvSpPr>
        <p:spPr>
          <a:xfrm>
            <a:off x="10802017" y="4109645"/>
            <a:ext cx="81194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200" dirty="0">
                <a:solidFill>
                  <a:srgbClr val="45C2F3"/>
                </a:solidFill>
              </a:rPr>
              <a:t>Entrance</a:t>
            </a:r>
          </a:p>
        </p:txBody>
      </p:sp>
      <p:cxnSp>
        <p:nvCxnSpPr>
          <p:cNvPr id="47" name="直接连接符 40">
            <a:extLst>
              <a:ext uri="{FF2B5EF4-FFF2-40B4-BE49-F238E27FC236}">
                <a16:creationId xmlns:a16="http://schemas.microsoft.com/office/drawing/2014/main" id="{C4660245-D678-4CA3-69E9-6D3E2AB9CA9F}"/>
              </a:ext>
            </a:extLst>
          </p:cNvPr>
          <p:cNvCxnSpPr>
            <a:cxnSpLocks/>
          </p:cNvCxnSpPr>
          <p:nvPr/>
        </p:nvCxnSpPr>
        <p:spPr>
          <a:xfrm>
            <a:off x="8125573" y="4787807"/>
            <a:ext cx="2676444" cy="0"/>
          </a:xfrm>
          <a:prstGeom prst="line">
            <a:avLst/>
          </a:prstGeom>
          <a:ln w="12700">
            <a:solidFill>
              <a:srgbClr val="086A67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98F56450-B4C9-CA66-EAD2-7E98883998DF}"/>
              </a:ext>
            </a:extLst>
          </p:cNvPr>
          <p:cNvSpPr/>
          <p:nvPr/>
        </p:nvSpPr>
        <p:spPr>
          <a:xfrm>
            <a:off x="10797500" y="4657316"/>
            <a:ext cx="10674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200" b="1" dirty="0">
                <a:solidFill>
                  <a:srgbClr val="086A67"/>
                </a:solidFill>
              </a:rPr>
              <a:t>Studio 3+4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B33B4BB-C35D-E3C1-78CF-5D098ADBCDD3}"/>
              </a:ext>
            </a:extLst>
          </p:cNvPr>
          <p:cNvSpPr/>
          <p:nvPr/>
        </p:nvSpPr>
        <p:spPr>
          <a:xfrm>
            <a:off x="10802610" y="3699505"/>
            <a:ext cx="81194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200" dirty="0">
                <a:solidFill>
                  <a:srgbClr val="45C2F3"/>
                </a:solidFill>
              </a:rPr>
              <a:t>Stairs</a:t>
            </a:r>
          </a:p>
        </p:txBody>
      </p:sp>
      <p:cxnSp>
        <p:nvCxnSpPr>
          <p:cNvPr id="59" name="直接连接符 51">
            <a:extLst>
              <a:ext uri="{FF2B5EF4-FFF2-40B4-BE49-F238E27FC236}">
                <a16:creationId xmlns:a16="http://schemas.microsoft.com/office/drawing/2014/main" id="{891555F5-2757-D47F-0F30-EFA3D988C338}"/>
              </a:ext>
            </a:extLst>
          </p:cNvPr>
          <p:cNvCxnSpPr>
            <a:cxnSpLocks/>
          </p:cNvCxnSpPr>
          <p:nvPr/>
        </p:nvCxnSpPr>
        <p:spPr>
          <a:xfrm>
            <a:off x="8117202" y="5026033"/>
            <a:ext cx="2665058" cy="0"/>
          </a:xfrm>
          <a:prstGeom prst="line">
            <a:avLst/>
          </a:prstGeom>
          <a:ln w="12700">
            <a:solidFill>
              <a:srgbClr val="086A67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44C2AAFB-E7A3-DFF7-7B5A-4ABDEE9789C7}"/>
              </a:ext>
            </a:extLst>
          </p:cNvPr>
          <p:cNvSpPr/>
          <p:nvPr/>
        </p:nvSpPr>
        <p:spPr>
          <a:xfrm>
            <a:off x="9692849" y="5133555"/>
            <a:ext cx="242791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dirty="0">
                <a:solidFill>
                  <a:srgbClr val="45C2F3"/>
                </a:solidFill>
              </a:rPr>
              <a:t>Welcome Drink </a:t>
            </a:r>
          </a:p>
          <a:p>
            <a:pPr algn="just"/>
            <a:r>
              <a:rPr lang="en-US" altLang="zh-CN" sz="1200" dirty="0">
                <a:solidFill>
                  <a:srgbClr val="45C2F3"/>
                </a:solidFill>
              </a:rPr>
              <a:t>&amp; Tea Break Area</a:t>
            </a:r>
          </a:p>
        </p:txBody>
      </p:sp>
      <p:cxnSp>
        <p:nvCxnSpPr>
          <p:cNvPr id="61" name="直接连接符 57">
            <a:extLst>
              <a:ext uri="{FF2B5EF4-FFF2-40B4-BE49-F238E27FC236}">
                <a16:creationId xmlns:a16="http://schemas.microsoft.com/office/drawing/2014/main" id="{123B9DE2-D821-47D2-826E-E0AA54435F22}"/>
              </a:ext>
            </a:extLst>
          </p:cNvPr>
          <p:cNvCxnSpPr>
            <a:cxnSpLocks/>
          </p:cNvCxnSpPr>
          <p:nvPr/>
        </p:nvCxnSpPr>
        <p:spPr>
          <a:xfrm>
            <a:off x="8318072" y="5272853"/>
            <a:ext cx="1425002" cy="0"/>
          </a:xfrm>
          <a:prstGeom prst="line">
            <a:avLst/>
          </a:prstGeom>
          <a:ln w="12700">
            <a:solidFill>
              <a:srgbClr val="45C2F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E479D012-174D-741C-7FDB-318AAD217CA5}"/>
              </a:ext>
            </a:extLst>
          </p:cNvPr>
          <p:cNvSpPr/>
          <p:nvPr/>
        </p:nvSpPr>
        <p:spPr>
          <a:xfrm>
            <a:off x="10797501" y="4891432"/>
            <a:ext cx="132326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754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507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261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01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8768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6522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275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029" algn="l" defTabSz="995507" rtl="0" eaLnBrk="1" latinLnBrk="0" hangingPunct="1"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dirty="0">
                <a:solidFill>
                  <a:srgbClr val="086A67"/>
                </a:solidFill>
              </a:rPr>
              <a:t>Registration Area</a:t>
            </a:r>
          </a:p>
          <a:p>
            <a:pPr algn="just"/>
            <a:r>
              <a:rPr lang="en-US" altLang="zh-CN" sz="1200" dirty="0">
                <a:solidFill>
                  <a:srgbClr val="086A67"/>
                </a:solidFill>
              </a:rPr>
              <a:t>&amp; Exhibition Zone</a:t>
            </a:r>
          </a:p>
        </p:txBody>
      </p:sp>
      <p:grpSp>
        <p:nvGrpSpPr>
          <p:cNvPr id="63" name="组合 196">
            <a:extLst>
              <a:ext uri="{FF2B5EF4-FFF2-40B4-BE49-F238E27FC236}">
                <a16:creationId xmlns:a16="http://schemas.microsoft.com/office/drawing/2014/main" id="{063DE4C1-660E-B553-2AC5-0F4EA654A37F}"/>
              </a:ext>
            </a:extLst>
          </p:cNvPr>
          <p:cNvGrpSpPr/>
          <p:nvPr/>
        </p:nvGrpSpPr>
        <p:grpSpPr>
          <a:xfrm>
            <a:off x="5141645" y="5975827"/>
            <a:ext cx="231647" cy="312975"/>
            <a:chOff x="917575" y="641350"/>
            <a:chExt cx="496888" cy="673100"/>
          </a:xfrm>
          <a:solidFill>
            <a:srgbClr val="086A67"/>
          </a:solidFill>
        </p:grpSpPr>
        <p:sp>
          <p:nvSpPr>
            <p:cNvPr id="64" name="Freeform 183">
              <a:extLst>
                <a:ext uri="{FF2B5EF4-FFF2-40B4-BE49-F238E27FC236}">
                  <a16:creationId xmlns:a16="http://schemas.microsoft.com/office/drawing/2014/main" id="{E6D3003A-3117-10DB-755F-513CF2BAA78B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035050" y="758825"/>
              <a:ext cx="261938" cy="263525"/>
            </a:xfrm>
            <a:custGeom>
              <a:avLst/>
              <a:gdLst>
                <a:gd name="txL" fmla="*/ 0 w 626"/>
                <a:gd name="txT" fmla="*/ 0 h 626"/>
                <a:gd name="txR" fmla="*/ 626 w 626"/>
                <a:gd name="txB" fmla="*/ 626 h 626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626" h="626">
                  <a:moveTo>
                    <a:pt x="313" y="560"/>
                  </a:moveTo>
                  <a:lnTo>
                    <a:pt x="313" y="560"/>
                  </a:lnTo>
                  <a:cubicBezTo>
                    <a:pt x="177" y="560"/>
                    <a:pt x="66" y="449"/>
                    <a:pt x="66" y="313"/>
                  </a:cubicBezTo>
                  <a:cubicBezTo>
                    <a:pt x="66" y="177"/>
                    <a:pt x="177" y="67"/>
                    <a:pt x="313" y="67"/>
                  </a:cubicBezTo>
                  <a:cubicBezTo>
                    <a:pt x="449" y="67"/>
                    <a:pt x="559" y="177"/>
                    <a:pt x="559" y="313"/>
                  </a:cubicBezTo>
                  <a:cubicBezTo>
                    <a:pt x="559" y="449"/>
                    <a:pt x="449" y="560"/>
                    <a:pt x="313" y="560"/>
                  </a:cubicBezTo>
                  <a:close/>
                  <a:moveTo>
                    <a:pt x="313" y="0"/>
                  </a:moveTo>
                  <a:lnTo>
                    <a:pt x="313" y="0"/>
                  </a:ln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6" y="486"/>
                    <a:pt x="626" y="313"/>
                  </a:cubicBezTo>
                  <a:cubicBezTo>
                    <a:pt x="626" y="140"/>
                    <a:pt x="486" y="0"/>
                    <a:pt x="313" y="0"/>
                  </a:cubicBezTo>
                  <a:close/>
                </a:path>
              </a:pathLst>
            </a:custGeom>
            <a:grpFill/>
            <a:ln w="19050">
              <a:solidFill>
                <a:srgbClr val="086A67"/>
              </a:solidFill>
            </a:ln>
          </p:spPr>
          <p:txBody>
            <a:bodyPr/>
            <a:lstStyle/>
            <a:p>
              <a:endParaRPr lang="zh-CN" altLang="en-US" sz="2140"/>
            </a:p>
          </p:txBody>
        </p:sp>
        <p:sp>
          <p:nvSpPr>
            <p:cNvPr id="65" name="Freeform 184">
              <a:extLst>
                <a:ext uri="{FF2B5EF4-FFF2-40B4-BE49-F238E27FC236}">
                  <a16:creationId xmlns:a16="http://schemas.microsoft.com/office/drawing/2014/main" id="{3813B665-BA09-4892-BB77-1BD7065281DE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917575" y="641350"/>
              <a:ext cx="496888" cy="673100"/>
            </a:xfrm>
            <a:custGeom>
              <a:avLst/>
              <a:gdLst>
                <a:gd name="txL" fmla="*/ 0 w 1186"/>
                <a:gd name="txT" fmla="*/ 0 h 1601"/>
                <a:gd name="txR" fmla="*/ 1186 w 1186"/>
                <a:gd name="txB" fmla="*/ 1601 h 1601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1186" h="1601">
                  <a:moveTo>
                    <a:pt x="1004" y="922"/>
                  </a:moveTo>
                  <a:lnTo>
                    <a:pt x="1004" y="922"/>
                  </a:lnTo>
                  <a:cubicBezTo>
                    <a:pt x="1003" y="922"/>
                    <a:pt x="1003" y="923"/>
                    <a:pt x="1003" y="924"/>
                  </a:cubicBezTo>
                  <a:lnTo>
                    <a:pt x="593" y="1510"/>
                  </a:lnTo>
                  <a:lnTo>
                    <a:pt x="183" y="924"/>
                  </a:lnTo>
                  <a:cubicBezTo>
                    <a:pt x="183" y="923"/>
                    <a:pt x="182" y="922"/>
                    <a:pt x="182" y="922"/>
                  </a:cubicBezTo>
                  <a:cubicBezTo>
                    <a:pt x="106" y="828"/>
                    <a:pt x="67" y="714"/>
                    <a:pt x="67" y="593"/>
                  </a:cubicBezTo>
                  <a:cubicBezTo>
                    <a:pt x="67" y="303"/>
                    <a:pt x="303" y="67"/>
                    <a:pt x="593" y="67"/>
                  </a:cubicBezTo>
                  <a:cubicBezTo>
                    <a:pt x="883" y="67"/>
                    <a:pt x="1119" y="303"/>
                    <a:pt x="1119" y="593"/>
                  </a:cubicBezTo>
                  <a:cubicBezTo>
                    <a:pt x="1119" y="714"/>
                    <a:pt x="1079" y="828"/>
                    <a:pt x="1004" y="922"/>
                  </a:cubicBezTo>
                  <a:close/>
                  <a:moveTo>
                    <a:pt x="593" y="0"/>
                  </a:moveTo>
                  <a:lnTo>
                    <a:pt x="593" y="0"/>
                  </a:lnTo>
                  <a:cubicBezTo>
                    <a:pt x="266" y="0"/>
                    <a:pt x="0" y="266"/>
                    <a:pt x="0" y="593"/>
                  </a:cubicBezTo>
                  <a:cubicBezTo>
                    <a:pt x="0" y="729"/>
                    <a:pt x="45" y="857"/>
                    <a:pt x="129" y="963"/>
                  </a:cubicBezTo>
                  <a:lnTo>
                    <a:pt x="566" y="1587"/>
                  </a:lnTo>
                  <a:cubicBezTo>
                    <a:pt x="572" y="1596"/>
                    <a:pt x="582" y="1601"/>
                    <a:pt x="593" y="1601"/>
                  </a:cubicBezTo>
                  <a:cubicBezTo>
                    <a:pt x="604" y="1601"/>
                    <a:pt x="614" y="1596"/>
                    <a:pt x="620" y="1587"/>
                  </a:cubicBezTo>
                  <a:lnTo>
                    <a:pt x="1057" y="963"/>
                  </a:lnTo>
                  <a:cubicBezTo>
                    <a:pt x="1141" y="857"/>
                    <a:pt x="1186" y="729"/>
                    <a:pt x="1186" y="593"/>
                  </a:cubicBezTo>
                  <a:cubicBezTo>
                    <a:pt x="1186" y="266"/>
                    <a:pt x="920" y="0"/>
                    <a:pt x="593" y="0"/>
                  </a:cubicBezTo>
                  <a:close/>
                </a:path>
              </a:pathLst>
            </a:custGeom>
            <a:grpFill/>
            <a:ln w="19050">
              <a:solidFill>
                <a:srgbClr val="086A67"/>
              </a:solidFill>
            </a:ln>
          </p:spPr>
          <p:txBody>
            <a:bodyPr/>
            <a:lstStyle/>
            <a:p>
              <a:endParaRPr lang="zh-CN" altLang="en-US" sz="2140"/>
            </a:p>
          </p:txBody>
        </p:sp>
      </p:grpSp>
      <p:cxnSp>
        <p:nvCxnSpPr>
          <p:cNvPr id="66" name="直接连接符 44">
            <a:extLst>
              <a:ext uri="{FF2B5EF4-FFF2-40B4-BE49-F238E27FC236}">
                <a16:creationId xmlns:a16="http://schemas.microsoft.com/office/drawing/2014/main" id="{DCF40F14-835F-3C76-5B01-0F467A0A89E5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9575647" y="3838005"/>
            <a:ext cx="1226963" cy="11228"/>
          </a:xfrm>
          <a:prstGeom prst="line">
            <a:avLst/>
          </a:prstGeom>
          <a:ln w="12700">
            <a:solidFill>
              <a:srgbClr val="45C2F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45">
            <a:extLst>
              <a:ext uri="{FF2B5EF4-FFF2-40B4-BE49-F238E27FC236}">
                <a16:creationId xmlns:a16="http://schemas.microsoft.com/office/drawing/2014/main" id="{0E3E9C7B-3C4F-689A-6378-900856397B79}"/>
              </a:ext>
            </a:extLst>
          </p:cNvPr>
          <p:cNvCxnSpPr>
            <a:cxnSpLocks/>
          </p:cNvCxnSpPr>
          <p:nvPr/>
        </p:nvCxnSpPr>
        <p:spPr>
          <a:xfrm>
            <a:off x="8464282" y="4237960"/>
            <a:ext cx="2338328" cy="0"/>
          </a:xfrm>
          <a:prstGeom prst="line">
            <a:avLst/>
          </a:prstGeom>
          <a:ln w="12700">
            <a:solidFill>
              <a:srgbClr val="45C2F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96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45B83-7A08-A3AF-C847-68DEF6E0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92C32F-0BB9-F487-485A-314FE391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6560-1F8F-4947-AE87-6EB2A80E6D5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B3A166-B7F8-2EFF-0310-2EAE60EA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4850BF6-EB00-6773-4BFD-A9675BCFBACF}"/>
              </a:ext>
            </a:extLst>
          </p:cNvPr>
          <p:cNvSpPr txBox="1">
            <a:spLocks/>
          </p:cNvSpPr>
          <p:nvPr/>
        </p:nvSpPr>
        <p:spPr>
          <a:xfrm>
            <a:off x="6858000" y="234950"/>
            <a:ext cx="4699000" cy="317500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8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j-cs"/>
              </a:defRPr>
            </a:lvl1pPr>
          </a:lstStyle>
          <a:p>
            <a:pPr algn="r"/>
            <a:r>
              <a:rPr lang="en-US" altLang="zh-CN" sz="1400" b="0" dirty="0"/>
              <a:t>iSLA-2025-0038-R00-mmW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7F89C31-AE0E-3014-E2F7-EF10AE2CF494}"/>
              </a:ext>
            </a:extLst>
          </p:cNvPr>
          <p:cNvSpPr txBox="1"/>
          <p:nvPr/>
        </p:nvSpPr>
        <p:spPr>
          <a:xfrm>
            <a:off x="7772400" y="-21629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EC101BA6-97BA-A282-5BA8-8AEC6083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93" y="764931"/>
            <a:ext cx="4658034" cy="532813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E0CC194-F145-F6D5-4BE9-EF43BE1B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30" y="764931"/>
            <a:ext cx="3987339" cy="53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5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0BF2C-F904-C107-C746-D416BF4F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85B9DA-C2D3-A3DB-3635-812F19C0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6560-1F8F-4947-AE87-6EB2A80E6D5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86C6E8-B396-DDC7-4B82-94DB790B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ABD9C98-0B00-D928-E31A-A4E7C7A6C600}"/>
              </a:ext>
            </a:extLst>
          </p:cNvPr>
          <p:cNvSpPr txBox="1">
            <a:spLocks/>
          </p:cNvSpPr>
          <p:nvPr/>
        </p:nvSpPr>
        <p:spPr>
          <a:xfrm>
            <a:off x="6858000" y="234950"/>
            <a:ext cx="4699000" cy="317500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8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j-cs"/>
              </a:defRPr>
            </a:lvl1pPr>
          </a:lstStyle>
          <a:p>
            <a:pPr algn="r"/>
            <a:r>
              <a:rPr lang="en-US" altLang="zh-CN" sz="1400" b="0" dirty="0"/>
              <a:t>iSLA-2025-0038-R00-mmW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9C9BF63-0FEE-2DBE-D907-697EB75C93A4}"/>
              </a:ext>
            </a:extLst>
          </p:cNvPr>
          <p:cNvSpPr txBox="1"/>
          <p:nvPr/>
        </p:nvSpPr>
        <p:spPr>
          <a:xfrm>
            <a:off x="7772400" y="-21629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FCCDB5-33E7-F920-0466-FBCAD4BAF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544"/>
            <a:ext cx="5773615" cy="4772884"/>
          </a:xfrm>
        </p:spPr>
        <p:txBody>
          <a:bodyPr/>
          <a:lstStyle/>
          <a:p>
            <a:pPr marL="0" indent="0">
              <a:spcBef>
                <a:spcPts val="1000"/>
              </a:spcBef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j-cs"/>
              </a:rPr>
              <a:t>6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j-cs"/>
              </a:rPr>
              <a:t>th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j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j-cs"/>
              </a:rPr>
              <a:t>mmW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j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j-cs"/>
              </a:rPr>
              <a:t>Meeting,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j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j-cs"/>
              </a:rPr>
              <a:t>Barcelona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  <a:p>
            <a:pPr marL="228600" marR="0" lvl="0" indent="-22860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8066"/>
              </a:buClr>
              <a:buSzTx/>
              <a:buFont typeface="Arial" panose="02080604020202020204" pitchFamily="34" charset="0"/>
              <a:buChar char="•"/>
              <a:tabLst/>
              <a:defRPr/>
            </a:pPr>
            <a:endParaRPr lang="en-US" altLang="zh-CN" sz="1800" dirty="0">
              <a:solidFill>
                <a:prstClr val="black"/>
              </a:solidFill>
            </a:endParaRPr>
          </a:p>
          <a:p>
            <a:pPr>
              <a:spcBef>
                <a:spcPts val="1000"/>
              </a:spcBef>
              <a:defRPr/>
            </a:pPr>
            <a:r>
              <a:rPr lang="en-US" altLang="zh-CN" sz="2000" dirty="0"/>
              <a:t>Date:</a:t>
            </a:r>
            <a:r>
              <a:rPr lang="zh-CN" altLang="en-US" sz="2000" dirty="0"/>
              <a:t> </a:t>
            </a:r>
            <a:r>
              <a:rPr lang="en-US" altLang="zh-CN" sz="2000" dirty="0"/>
              <a:t>Mar.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(Full</a:t>
            </a:r>
            <a:r>
              <a:rPr lang="zh-CN" altLang="en-US" sz="2000" dirty="0"/>
              <a:t> </a:t>
            </a:r>
            <a:r>
              <a:rPr lang="en-US" altLang="zh-CN" sz="2000" dirty="0"/>
              <a:t>day)</a:t>
            </a:r>
            <a:r>
              <a:rPr lang="zh-CN" altLang="en-US" sz="2000" dirty="0"/>
              <a:t> </a:t>
            </a:r>
            <a:r>
              <a:rPr lang="en-US" altLang="zh-CN" sz="2000" dirty="0"/>
              <a:t>~</a:t>
            </a:r>
            <a:r>
              <a:rPr lang="zh-CN" altLang="en-US" sz="2000" dirty="0"/>
              <a:t> </a:t>
            </a:r>
            <a:r>
              <a:rPr lang="en-US" altLang="zh-CN" sz="2000" dirty="0"/>
              <a:t>Mar.</a:t>
            </a:r>
            <a:r>
              <a:rPr lang="zh-CN" altLang="en-US" sz="2000" dirty="0"/>
              <a:t> </a:t>
            </a:r>
            <a:r>
              <a:rPr lang="en-US" altLang="zh-CN" sz="2000" dirty="0"/>
              <a:t>7</a:t>
            </a:r>
            <a:r>
              <a:rPr lang="zh-CN" altLang="en-US" sz="2000" dirty="0"/>
              <a:t> </a:t>
            </a:r>
            <a:r>
              <a:rPr lang="en-US" altLang="zh-CN" sz="2000" dirty="0"/>
              <a:t>(Half</a:t>
            </a:r>
            <a:r>
              <a:rPr lang="zh-CN" altLang="en-US" sz="2000" dirty="0"/>
              <a:t> </a:t>
            </a:r>
            <a:r>
              <a:rPr lang="en-US" altLang="zh-CN" sz="2000" dirty="0"/>
              <a:t>day)</a:t>
            </a:r>
            <a:endParaRPr lang="zh-CN" altLang="en-US" sz="2000" dirty="0"/>
          </a:p>
          <a:p>
            <a:r>
              <a:rPr lang="en-US" altLang="zh-CN" sz="2000" dirty="0"/>
              <a:t>Place:</a:t>
            </a:r>
            <a:r>
              <a:rPr lang="zh-CN" altLang="en-US" sz="2000" dirty="0"/>
              <a:t> </a:t>
            </a:r>
            <a:r>
              <a:rPr lang="en" altLang="zh-CN" sz="2000" dirty="0"/>
              <a:t>Hotel Indigo Barcelona – Plaza Catalunya</a:t>
            </a:r>
          </a:p>
          <a:p>
            <a:r>
              <a:rPr lang="en-US" altLang="zh-CN" sz="2000" dirty="0"/>
              <a:t>Address:</a:t>
            </a:r>
            <a:r>
              <a:rPr lang="zh-CN" altLang="en-US" sz="2000" dirty="0"/>
              <a:t> </a:t>
            </a:r>
            <a:r>
              <a:rPr lang="en" altLang="zh-CN" sz="2000" dirty="0"/>
              <a:t>Gran Via de les Corts </a:t>
            </a:r>
            <a:r>
              <a:rPr lang="en" altLang="zh-CN" sz="2000" dirty="0" err="1"/>
              <a:t>Catalanes</a:t>
            </a:r>
            <a:r>
              <a:rPr lang="en" altLang="zh-CN" sz="2000" dirty="0"/>
              <a:t>, 629, </a:t>
            </a:r>
            <a:r>
              <a:rPr lang="en" altLang="zh-CN" sz="2000" dirty="0" err="1"/>
              <a:t>L'Eixample</a:t>
            </a:r>
            <a:r>
              <a:rPr lang="en" altLang="zh-CN" sz="2000" dirty="0"/>
              <a:t>, 08010 Barcelona, </a:t>
            </a:r>
            <a:r>
              <a:rPr lang="en-US" altLang="zh-CN" sz="2000" dirty="0"/>
              <a:t>Spain</a:t>
            </a:r>
          </a:p>
          <a:p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572B6A-B271-074B-3399-18060938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49" y="1531987"/>
            <a:ext cx="4703451" cy="44470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C5CBDA-DB92-0923-5CD0-1A405672AD47}"/>
              </a:ext>
            </a:extLst>
          </p:cNvPr>
          <p:cNvSpPr txBox="1"/>
          <p:nvPr/>
        </p:nvSpPr>
        <p:spPr>
          <a:xfrm>
            <a:off x="7864765" y="2119311"/>
            <a:ext cx="17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03.06~03.07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53AEDF-FB61-94E5-A7EA-159618B83ACB}"/>
              </a:ext>
            </a:extLst>
          </p:cNvPr>
          <p:cNvSpPr txBox="1"/>
          <p:nvPr/>
        </p:nvSpPr>
        <p:spPr>
          <a:xfrm>
            <a:off x="9213974" y="4493234"/>
            <a:ext cx="224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03.05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Afternoon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0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8D9C7-33F4-B2A4-2EF1-647418E18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2635D4-1F12-829D-0721-41C87C85C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6560-1F8F-4947-AE87-6EB2A80E6D5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8DFF99-953E-60B5-3B8E-CFA6BE6F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B637314-C434-DB19-B039-ACB8B6E75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81544"/>
            <a:ext cx="5817577" cy="4772884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glance</a:t>
            </a:r>
          </a:p>
          <a:p>
            <a:pPr>
              <a:spcAft>
                <a:spcPts val="600"/>
              </a:spcAft>
            </a:pPr>
            <a:endParaRPr lang="en" altLang="zh-CN" b="0" dirty="0"/>
          </a:p>
          <a:p>
            <a:pPr>
              <a:spcAft>
                <a:spcPts val="600"/>
              </a:spcAft>
            </a:pPr>
            <a:r>
              <a:rPr lang="en-US" altLang="zh-CN" sz="2000" b="0" dirty="0"/>
              <a:t>Invite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letter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will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be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sent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soon.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Welcome.</a:t>
            </a:r>
            <a:endParaRPr lang="en" altLang="zh-CN" sz="2000" b="0" dirty="0"/>
          </a:p>
          <a:p>
            <a:pPr>
              <a:spcAft>
                <a:spcPts val="600"/>
              </a:spcAft>
            </a:pPr>
            <a:r>
              <a:rPr lang="en-US" altLang="zh-CN" sz="2000" b="0" dirty="0"/>
              <a:t>Need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to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register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(Free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of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charge)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in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advance.</a:t>
            </a:r>
          </a:p>
          <a:p>
            <a:pPr>
              <a:spcAft>
                <a:spcPts val="600"/>
              </a:spcAft>
            </a:pPr>
            <a:r>
              <a:rPr lang="en-US" altLang="zh-CN" sz="2000" b="0" dirty="0"/>
              <a:t>1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or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2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presentations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opportunities</a:t>
            </a:r>
          </a:p>
          <a:p>
            <a:pPr>
              <a:spcAft>
                <a:spcPts val="600"/>
              </a:spcAft>
            </a:pPr>
            <a:endParaRPr lang="en-US" altLang="zh-CN" sz="2000" b="0" dirty="0"/>
          </a:p>
          <a:p>
            <a:pPr>
              <a:spcAft>
                <a:spcPts val="600"/>
              </a:spcAft>
            </a:pPr>
            <a:r>
              <a:rPr lang="en" altLang="zh-CN" sz="2000" b="0" dirty="0"/>
              <a:t>DDL</a:t>
            </a:r>
          </a:p>
          <a:p>
            <a:pPr lvl="1">
              <a:spcAft>
                <a:spcPts val="600"/>
              </a:spcAft>
            </a:pPr>
            <a:r>
              <a:rPr lang="en" altLang="zh-CN" sz="1600" b="0" dirty="0"/>
              <a:t>Pre</a:t>
            </a:r>
            <a:r>
              <a:rPr lang="en-US" altLang="zh-CN" sz="1600" b="0" dirty="0" err="1"/>
              <a:t>sentation</a:t>
            </a:r>
            <a:r>
              <a:rPr lang="en-US" altLang="zh-CN" sz="1600" b="0" dirty="0"/>
              <a:t>: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before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2.19</a:t>
            </a:r>
          </a:p>
          <a:p>
            <a:pPr lvl="1">
              <a:spcAft>
                <a:spcPts val="600"/>
              </a:spcAft>
            </a:pPr>
            <a:r>
              <a:rPr lang="en-US" altLang="zh-CN" sz="1600" b="0" dirty="0"/>
              <a:t>Register: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before</a:t>
            </a:r>
            <a:r>
              <a:rPr lang="zh-CN" altLang="en-US" sz="1600" b="0" dirty="0"/>
              <a:t> </a:t>
            </a:r>
            <a:r>
              <a:rPr lang="en-US" altLang="zh-CN" sz="1600" b="0" dirty="0"/>
              <a:t>2.28</a:t>
            </a:r>
            <a:endParaRPr lang="en" altLang="zh-CN" sz="1600" b="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EB46E26-415A-FB7C-AC51-C41B4181995E}"/>
              </a:ext>
            </a:extLst>
          </p:cNvPr>
          <p:cNvSpPr txBox="1">
            <a:spLocks/>
          </p:cNvSpPr>
          <p:nvPr/>
        </p:nvSpPr>
        <p:spPr>
          <a:xfrm>
            <a:off x="6858000" y="234950"/>
            <a:ext cx="4699000" cy="317500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8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j-cs"/>
              </a:defRPr>
            </a:lvl1pPr>
          </a:lstStyle>
          <a:p>
            <a:pPr algn="r"/>
            <a:r>
              <a:rPr lang="en-US" altLang="zh-CN" sz="1400" b="0" dirty="0"/>
              <a:t>iSLA-2025-0038-R00-mmW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D896A2-D938-93C2-7722-B92B0D77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49" y="1531987"/>
            <a:ext cx="4703451" cy="44470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41CC09-D46F-6C0D-ADA0-6DF565FDB33C}"/>
              </a:ext>
            </a:extLst>
          </p:cNvPr>
          <p:cNvSpPr txBox="1"/>
          <p:nvPr/>
        </p:nvSpPr>
        <p:spPr>
          <a:xfrm>
            <a:off x="7864765" y="2119311"/>
            <a:ext cx="172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02.06~02.07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1C4898-9878-F90E-A9BA-C790128010BF}"/>
              </a:ext>
            </a:extLst>
          </p:cNvPr>
          <p:cNvSpPr txBox="1"/>
          <p:nvPr/>
        </p:nvSpPr>
        <p:spPr>
          <a:xfrm>
            <a:off x="9213974" y="4493234"/>
            <a:ext cx="224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02.05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Afternoon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7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59DC-F348-7070-291C-4A94D7EA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82A7F2-546A-7A37-74D5-12FE49E6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6560-1F8F-4947-AE87-6EB2A80E6D5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E94AC4-1F18-AB55-AD82-A9311C619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64B4-1CED-4CD8-A8BE-01AE42E3507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5BE3B6C-16CB-84F7-5DF2-CDA16F3E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000"/>
              </a:spcBef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cs typeface="+mj-cs"/>
              </a:rPr>
              <a:t>Q&amp;A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  <a:p>
            <a:pPr marL="228600" marR="0" lvl="0" indent="-22860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F8066"/>
              </a:buClr>
              <a:buSzTx/>
              <a:buFont typeface="Arial" panose="02080604020202020204" pitchFamily="34" charset="0"/>
              <a:buChar char="•"/>
              <a:tabLst/>
              <a:defRPr/>
            </a:pPr>
            <a:endParaRPr lang="en-US" altLang="zh-CN" sz="1800" dirty="0">
              <a:solidFill>
                <a:prstClr val="black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630AB00-E355-9E1B-63E0-C163F3D136F8}"/>
              </a:ext>
            </a:extLst>
          </p:cNvPr>
          <p:cNvSpPr txBox="1">
            <a:spLocks/>
          </p:cNvSpPr>
          <p:nvPr/>
        </p:nvSpPr>
        <p:spPr>
          <a:xfrm>
            <a:off x="6858000" y="234950"/>
            <a:ext cx="4699000" cy="317500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0" algn="ctr" defTabSz="9137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8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charset="0"/>
                <a:ea typeface="微软雅黑" charset="0"/>
                <a:cs typeface="+mj-cs"/>
              </a:defRPr>
            </a:lvl1pPr>
          </a:lstStyle>
          <a:p>
            <a:pPr algn="r"/>
            <a:r>
              <a:rPr lang="en-US" altLang="zh-CN" sz="1400" b="0" dirty="0"/>
              <a:t>iSLA-2025-0038-R00-mmW</a:t>
            </a:r>
          </a:p>
        </p:txBody>
      </p:sp>
    </p:spTree>
    <p:extLst>
      <p:ext uri="{BB962C8B-B14F-4D97-AF65-F5344CB8AC3E}">
        <p14:creationId xmlns:p14="http://schemas.microsoft.com/office/powerpoint/2010/main" val="1439033692"/>
      </p:ext>
    </p:extLst>
  </p:cSld>
  <p:clrMapOvr>
    <a:masterClrMapping/>
  </p:clrMapOvr>
</p:sld>
</file>

<file path=ppt/theme/theme1.xml><?xml version="1.0" encoding="utf-8"?>
<a:theme xmlns:a="http://schemas.openxmlformats.org/drawingml/2006/main" name="New-iSLA-Slides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iSLA-Slides Template" id="{0F7A7405-0733-4D21-AA94-37BEAD109A6D}" vid="{1AD563AE-6F93-4BA3-A92A-BD4C338BB4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New-iSLA-Slides Template</Template>
  <TotalTime>6263</TotalTime>
  <Words>637</Words>
  <Application>Microsoft Macintosh PowerPoint</Application>
  <PresentationFormat>宽屏</PresentationFormat>
  <Paragraphs>144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思源黑体 CN Regular</vt:lpstr>
      <vt:lpstr>微软雅黑</vt:lpstr>
      <vt:lpstr>Arial</vt:lpstr>
      <vt:lpstr>Calibri</vt:lpstr>
      <vt:lpstr>Wingdings 2</vt:lpstr>
      <vt:lpstr>New-iSLA-Slides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Yanshen(WSTLab)</dc:creator>
  <cp:lastModifiedBy>Yarchmage YAN</cp:lastModifiedBy>
  <cp:revision>74</cp:revision>
  <dcterms:created xsi:type="dcterms:W3CDTF">2025-01-13T06:17:36Z</dcterms:created>
  <dcterms:modified xsi:type="dcterms:W3CDTF">2025-02-17T08:55:24Z</dcterms:modified>
</cp:coreProperties>
</file>